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handoutMasterIdLst>
    <p:handoutMasterId r:id="rId43"/>
  </p:handoutMasterIdLst>
  <p:sldIdLst>
    <p:sldId id="297" r:id="rId2"/>
    <p:sldId id="298" r:id="rId3"/>
    <p:sldId id="299" r:id="rId4"/>
    <p:sldId id="256" r:id="rId5"/>
    <p:sldId id="258"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79" r:id="rId26"/>
    <p:sldId id="280" r:id="rId27"/>
    <p:sldId id="281" r:id="rId28"/>
    <p:sldId id="282"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69" d="100"/>
          <a:sy n="69" d="100"/>
        </p:scale>
        <p:origin x="40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3CDBE9C-559F-4572-9D09-47EC8C7544DC}" type="datetimeFigureOut">
              <a:rPr lang="en-US" smtClean="0"/>
              <a:t>10/2/2015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7D5CE77-1AC4-4893-88B1-D526760D63B4}" type="slidenum">
              <a:rPr lang="en-US" smtClean="0"/>
              <a:t>‹#›</a:t>
            </a:fld>
            <a:endParaRPr lang="en-US"/>
          </a:p>
        </p:txBody>
      </p:sp>
    </p:spTree>
    <p:extLst>
      <p:ext uri="{BB962C8B-B14F-4D97-AF65-F5344CB8AC3E}">
        <p14:creationId xmlns:p14="http://schemas.microsoft.com/office/powerpoint/2010/main" val="22316027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245345-E039-4161-8C80-32EF7A6B046E}"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8890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45345-E039-4161-8C80-32EF7A6B046E}"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420996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45345-E039-4161-8C80-32EF7A6B046E}"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65278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45345-E039-4161-8C80-32EF7A6B046E}"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11154-9D0D-4A9B-B929-5FF04844CE89}"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502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45345-E039-4161-8C80-32EF7A6B046E}"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3967009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245345-E039-4161-8C80-32EF7A6B046E}" type="datetimeFigureOut">
              <a:rPr lang="en-US" smtClean="0"/>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337845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245345-E039-4161-8C80-32EF7A6B046E}" type="datetimeFigureOut">
              <a:rPr lang="en-US" smtClean="0"/>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153949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245345-E039-4161-8C80-32EF7A6B046E}"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1192494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245345-E039-4161-8C80-32EF7A6B046E}"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255611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245345-E039-4161-8C80-32EF7A6B046E}"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152838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45345-E039-4161-8C80-32EF7A6B046E}"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358521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245345-E039-4161-8C80-32EF7A6B046E}"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310604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245345-E039-4161-8C80-32EF7A6B046E}" type="datetimeFigureOut">
              <a:rPr lang="en-US" smtClean="0"/>
              <a:t>10/2/2015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147626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245345-E039-4161-8C80-32EF7A6B046E}" type="datetimeFigureOut">
              <a:rPr lang="en-US" smtClean="0"/>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165314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45345-E039-4161-8C80-32EF7A6B046E}" type="datetimeFigureOut">
              <a:rPr lang="en-US" smtClean="0"/>
              <a:t>10/2/2015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21266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45345-E039-4161-8C80-32EF7A6B046E}"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409623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45345-E039-4161-8C80-32EF7A6B046E}"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11154-9D0D-4A9B-B929-5FF04844CE89}" type="slidenum">
              <a:rPr lang="en-US" smtClean="0"/>
              <a:t>‹#›</a:t>
            </a:fld>
            <a:endParaRPr lang="en-US"/>
          </a:p>
        </p:txBody>
      </p:sp>
    </p:spTree>
    <p:extLst>
      <p:ext uri="{BB962C8B-B14F-4D97-AF65-F5344CB8AC3E}">
        <p14:creationId xmlns:p14="http://schemas.microsoft.com/office/powerpoint/2010/main" val="131885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A245345-E039-4161-8C80-32EF7A6B046E}" type="datetimeFigureOut">
              <a:rPr lang="en-US" smtClean="0"/>
              <a:t>10/2/2015</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F11154-9D0D-4A9B-B929-5FF04844CE89}" type="slidenum">
              <a:rPr lang="en-US" smtClean="0"/>
              <a:t>‹#›</a:t>
            </a:fld>
            <a:endParaRPr lang="en-US"/>
          </a:p>
        </p:txBody>
      </p:sp>
    </p:spTree>
    <p:extLst>
      <p:ext uri="{BB962C8B-B14F-4D97-AF65-F5344CB8AC3E}">
        <p14:creationId xmlns:p14="http://schemas.microsoft.com/office/powerpoint/2010/main" val="1119366429"/>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 38</a:t>
            </a:r>
            <a:br>
              <a:rPr lang="en-US" dirty="0" smtClean="0"/>
            </a:br>
            <a:r>
              <a:rPr lang="en-US" dirty="0" smtClean="0"/>
              <a:t>September 30</a:t>
            </a:r>
            <a:endParaRPr lang="en-US" dirty="0"/>
          </a:p>
        </p:txBody>
      </p:sp>
      <p:sp>
        <p:nvSpPr>
          <p:cNvPr id="3" name="Content Placeholder 2"/>
          <p:cNvSpPr>
            <a:spLocks noGrp="1"/>
          </p:cNvSpPr>
          <p:nvPr>
            <p:ph idx="1"/>
          </p:nvPr>
        </p:nvSpPr>
        <p:spPr/>
        <p:txBody>
          <a:bodyPr/>
          <a:lstStyle/>
          <a:p>
            <a:r>
              <a:rPr lang="en-US" dirty="0" smtClean="0"/>
              <a:t>What did The Treaty of Versailles do?</a:t>
            </a:r>
          </a:p>
          <a:p>
            <a:r>
              <a:rPr lang="en-US" dirty="0" smtClean="0"/>
              <a:t>What do the letters in BRAT stand for?</a:t>
            </a:r>
          </a:p>
          <a:p>
            <a:r>
              <a:rPr lang="en-US" dirty="0" smtClean="0"/>
              <a:t>How do you think the treaty will effect Germany’s economy?</a:t>
            </a:r>
          </a:p>
          <a:p>
            <a:endParaRPr lang="en-US" dirty="0"/>
          </a:p>
          <a:p>
            <a:endParaRPr lang="en-US" dirty="0" smtClean="0"/>
          </a:p>
          <a:p>
            <a:r>
              <a:rPr lang="en-US" dirty="0" smtClean="0"/>
              <a:t>HW: Finish quote sheet if not finished in class. </a:t>
            </a:r>
            <a:endParaRPr lang="en-US" dirty="0"/>
          </a:p>
        </p:txBody>
      </p:sp>
    </p:spTree>
    <p:extLst>
      <p:ext uri="{BB962C8B-B14F-4D97-AF65-F5344CB8AC3E}">
        <p14:creationId xmlns:p14="http://schemas.microsoft.com/office/powerpoint/2010/main" val="4278162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04800"/>
            <a:ext cx="7765322" cy="970450"/>
          </a:xfrm>
        </p:spPr>
        <p:txBody>
          <a:bodyPr>
            <a:normAutofit/>
          </a:bodyPr>
          <a:lstStyle/>
          <a:p>
            <a:r>
              <a:rPr lang="en-US" sz="4800" dirty="0" smtClean="0"/>
              <a:t>Germany After WWI</a:t>
            </a:r>
            <a:endParaRPr lang="en-US" sz="4800" dirty="0"/>
          </a:p>
        </p:txBody>
      </p:sp>
      <p:sp>
        <p:nvSpPr>
          <p:cNvPr id="3" name="Content Placeholder 2"/>
          <p:cNvSpPr>
            <a:spLocks noGrp="1"/>
          </p:cNvSpPr>
          <p:nvPr>
            <p:ph idx="1"/>
          </p:nvPr>
        </p:nvSpPr>
        <p:spPr>
          <a:xfrm>
            <a:off x="186507" y="1275250"/>
            <a:ext cx="8763000" cy="5735149"/>
          </a:xfrm>
        </p:spPr>
        <p:txBody>
          <a:bodyPr>
            <a:normAutofit fontScale="92500" lnSpcReduction="20000"/>
          </a:bodyPr>
          <a:lstStyle/>
          <a:p>
            <a:r>
              <a:rPr lang="en-US" sz="2800" dirty="0" smtClean="0"/>
              <a:t>Germany was forced to live by the Treaty of Versailles</a:t>
            </a:r>
          </a:p>
          <a:p>
            <a:r>
              <a:rPr lang="en-US" sz="2800" dirty="0" smtClean="0"/>
              <a:t>The treaty stripped Germany of land and forced it to pay huge fines</a:t>
            </a:r>
          </a:p>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b="1" dirty="0" smtClean="0"/>
          </a:p>
          <a:p>
            <a:r>
              <a:rPr lang="en-US" sz="2800" b="1" dirty="0" smtClean="0"/>
              <a:t>How do you think Germany paid off these expenses?</a:t>
            </a:r>
            <a:endParaRPr lang="en-US" sz="2800" b="1" dirty="0"/>
          </a:p>
        </p:txBody>
      </p:sp>
      <p:pic>
        <p:nvPicPr>
          <p:cNvPr id="8194" name="Picture 2" descr="http://worldwaronescanadianimpact.weebly.com/uploads/1/4/9/1/14912382/53024316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79" y="2743200"/>
            <a:ext cx="3860800" cy="28956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196" name="Picture 4" descr="http://www.worldology.com/Europe/images/wwi_1919_germa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493" y="2253906"/>
            <a:ext cx="4342056" cy="398147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923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76200"/>
            <a:ext cx="7765322" cy="970450"/>
          </a:xfrm>
        </p:spPr>
        <p:txBody>
          <a:bodyPr>
            <a:normAutofit/>
          </a:bodyPr>
          <a:lstStyle/>
          <a:p>
            <a:r>
              <a:rPr lang="en-US" sz="4800" dirty="0" smtClean="0"/>
              <a:t>Inflation</a:t>
            </a:r>
            <a:endParaRPr lang="en-US" sz="4800" dirty="0"/>
          </a:p>
        </p:txBody>
      </p:sp>
      <p:sp>
        <p:nvSpPr>
          <p:cNvPr id="3" name="Content Placeholder 2"/>
          <p:cNvSpPr>
            <a:spLocks noGrp="1"/>
          </p:cNvSpPr>
          <p:nvPr>
            <p:ph idx="1"/>
          </p:nvPr>
        </p:nvSpPr>
        <p:spPr>
          <a:xfrm>
            <a:off x="72208" y="1031410"/>
            <a:ext cx="3752850" cy="5369390"/>
          </a:xfrm>
        </p:spPr>
        <p:txBody>
          <a:bodyPr>
            <a:normAutofit fontScale="92500" lnSpcReduction="10000"/>
          </a:bodyPr>
          <a:lstStyle/>
          <a:p>
            <a:r>
              <a:rPr lang="en-US" sz="2800" dirty="0" smtClean="0"/>
              <a:t>Germany began printing large amounts of paper money</a:t>
            </a:r>
          </a:p>
          <a:p>
            <a:r>
              <a:rPr lang="en-US" sz="2800" dirty="0" smtClean="0"/>
              <a:t>Germany’s money lost its value</a:t>
            </a:r>
          </a:p>
          <a:p>
            <a:r>
              <a:rPr lang="en-US" sz="2800" dirty="0" smtClean="0"/>
              <a:t>The result was </a:t>
            </a:r>
            <a:r>
              <a:rPr lang="en-US" sz="3200" b="1" u="sng" dirty="0" smtClean="0"/>
              <a:t>inflation</a:t>
            </a:r>
            <a:r>
              <a:rPr lang="en-US" sz="2800" b="1" dirty="0" smtClean="0"/>
              <a:t> (rising prices)</a:t>
            </a:r>
          </a:p>
          <a:p>
            <a:r>
              <a:rPr lang="en-US" sz="2800" dirty="0" smtClean="0"/>
              <a:t>By 1923, Germany money was practically worthless, and people’s savings were gone</a:t>
            </a:r>
            <a:endParaRPr lang="en-US" sz="2800" dirty="0"/>
          </a:p>
        </p:txBody>
      </p:sp>
      <p:pic>
        <p:nvPicPr>
          <p:cNvPr id="9218" name="Picture 2" descr="http://s3.amazonaws.com/dk-production/images/52208/large/6a00d83451c36069e2010534c831e7970c-64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335" y="1371600"/>
            <a:ext cx="5238750" cy="413385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024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0668" cy="970450"/>
          </a:xfrm>
        </p:spPr>
        <p:txBody>
          <a:bodyPr>
            <a:noAutofit/>
          </a:bodyPr>
          <a:lstStyle/>
          <a:p>
            <a:r>
              <a:rPr lang="en-US" sz="4400" dirty="0" smtClean="0"/>
              <a:t>The bitter ex-soldier Adolf Hitler</a:t>
            </a:r>
            <a:endParaRPr lang="en-US" sz="4400" dirty="0"/>
          </a:p>
        </p:txBody>
      </p:sp>
      <p:sp>
        <p:nvSpPr>
          <p:cNvPr id="3" name="Content Placeholder 2"/>
          <p:cNvSpPr>
            <a:spLocks noGrp="1"/>
          </p:cNvSpPr>
          <p:nvPr>
            <p:ph idx="1"/>
          </p:nvPr>
        </p:nvSpPr>
        <p:spPr>
          <a:xfrm>
            <a:off x="685800" y="1351450"/>
            <a:ext cx="7765322" cy="4058751"/>
          </a:xfrm>
        </p:spPr>
        <p:txBody>
          <a:bodyPr>
            <a:normAutofit/>
          </a:bodyPr>
          <a:lstStyle/>
          <a:p>
            <a:r>
              <a:rPr lang="en-US" sz="2400" dirty="0" smtClean="0"/>
              <a:t>1923: led an attack against the German government</a:t>
            </a:r>
          </a:p>
          <a:p>
            <a:r>
              <a:rPr lang="en-US" sz="2400" dirty="0" smtClean="0"/>
              <a:t>The attack failed, and Hitler was jailed – however, many Germans supported his actions</a:t>
            </a:r>
          </a:p>
          <a:p>
            <a:r>
              <a:rPr lang="en-US" sz="2400" dirty="0" smtClean="0"/>
              <a:t>Hitler’s followers were known as the </a:t>
            </a:r>
            <a:r>
              <a:rPr lang="en-US" sz="2800" b="1" u="sng" dirty="0" smtClean="0"/>
              <a:t>Nazi party</a:t>
            </a:r>
            <a:endParaRPr lang="en-US" sz="2400" b="1" u="sng" dirty="0"/>
          </a:p>
        </p:txBody>
      </p:sp>
      <p:pic>
        <p:nvPicPr>
          <p:cNvPr id="11266" name="Picture 2" descr="http://www.quickmeme.com/img/32/32b75a08a7bc5e3ac27b4376e905ab114d2aec56ec84c80821832b9281a157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352800"/>
            <a:ext cx="5235803" cy="32766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721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4058"/>
            <a:ext cx="7765322" cy="970450"/>
          </a:xfrm>
        </p:spPr>
        <p:txBody>
          <a:bodyPr>
            <a:normAutofit/>
          </a:bodyPr>
          <a:lstStyle/>
          <a:p>
            <a:r>
              <a:rPr lang="en-US" sz="4400" dirty="0" smtClean="0"/>
              <a:t>Depression</a:t>
            </a:r>
            <a:endParaRPr lang="en-US" sz="4400" dirty="0"/>
          </a:p>
        </p:txBody>
      </p:sp>
      <p:sp>
        <p:nvSpPr>
          <p:cNvPr id="3" name="Content Placeholder 2"/>
          <p:cNvSpPr>
            <a:spLocks noGrp="1"/>
          </p:cNvSpPr>
          <p:nvPr>
            <p:ph idx="1"/>
          </p:nvPr>
        </p:nvSpPr>
        <p:spPr>
          <a:xfrm>
            <a:off x="129996" y="1524000"/>
            <a:ext cx="5055558" cy="4058751"/>
          </a:xfrm>
        </p:spPr>
        <p:txBody>
          <a:bodyPr>
            <a:normAutofit fontScale="92500" lnSpcReduction="10000"/>
          </a:bodyPr>
          <a:lstStyle/>
          <a:p>
            <a:r>
              <a:rPr lang="en-US" sz="2400" dirty="0" smtClean="0"/>
              <a:t>By 1930s, Germany and much of the rest of the world suffered a </a:t>
            </a:r>
            <a:r>
              <a:rPr lang="en-US" sz="2800" b="1" u="sng" dirty="0" smtClean="0"/>
              <a:t>depression</a:t>
            </a:r>
          </a:p>
          <a:p>
            <a:r>
              <a:rPr lang="en-US" sz="2400" dirty="0" smtClean="0"/>
              <a:t>What is a depression?</a:t>
            </a:r>
          </a:p>
          <a:p>
            <a:pPr lvl="1"/>
            <a:r>
              <a:rPr lang="en-US" sz="2000" dirty="0" smtClean="0"/>
              <a:t>Fewer goods are produced, prices drop, many people lose their jobs, money is hard to get</a:t>
            </a:r>
          </a:p>
          <a:p>
            <a:endParaRPr lang="en-US" sz="2400" dirty="0"/>
          </a:p>
          <a:p>
            <a:r>
              <a:rPr lang="en-US" sz="2400" dirty="0" smtClean="0"/>
              <a:t>What was America’s depression like in the 1930s? How do we refer to this time period today?</a:t>
            </a:r>
          </a:p>
          <a:p>
            <a:pPr marL="0" indent="0">
              <a:buNone/>
            </a:pPr>
            <a:endParaRPr lang="en-US" dirty="0"/>
          </a:p>
        </p:txBody>
      </p:sp>
      <p:sp>
        <p:nvSpPr>
          <p:cNvPr id="4" name="Rectangle 3"/>
          <p:cNvSpPr/>
          <p:nvPr/>
        </p:nvSpPr>
        <p:spPr>
          <a:xfrm>
            <a:off x="914400" y="3120262"/>
            <a:ext cx="4038146" cy="86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www.earthend-newbeginning.com/wp-content/uploads/2012/12/kids-march-no-jo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588" y="135946"/>
            <a:ext cx="3826177" cy="3140654"/>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2292" name="Picture 4" descr="https://economic-globalization.wikispaces.com/file/view/great_depression.jpg/235902082/367x271/great_depre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139" y="3806223"/>
            <a:ext cx="3926461" cy="2899377"/>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71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39157"/>
            <a:ext cx="7765322" cy="970450"/>
          </a:xfrm>
        </p:spPr>
        <p:txBody>
          <a:bodyPr>
            <a:normAutofit/>
          </a:bodyPr>
          <a:lstStyle/>
          <a:p>
            <a:r>
              <a:rPr lang="en-US" sz="4400" dirty="0" smtClean="0"/>
              <a:t>Hitler’s Propaganda</a:t>
            </a:r>
            <a:endParaRPr lang="en-US" sz="4400" dirty="0"/>
          </a:p>
        </p:txBody>
      </p:sp>
      <p:sp>
        <p:nvSpPr>
          <p:cNvPr id="3" name="Content Placeholder 2"/>
          <p:cNvSpPr>
            <a:spLocks noGrp="1"/>
          </p:cNvSpPr>
          <p:nvPr>
            <p:ph idx="1"/>
          </p:nvPr>
        </p:nvSpPr>
        <p:spPr>
          <a:xfrm>
            <a:off x="24155" y="1436179"/>
            <a:ext cx="3862045" cy="4058751"/>
          </a:xfrm>
        </p:spPr>
        <p:txBody>
          <a:bodyPr>
            <a:normAutofit lnSpcReduction="10000"/>
          </a:bodyPr>
          <a:lstStyle/>
          <a:p>
            <a:r>
              <a:rPr lang="en-US" sz="2400" dirty="0" smtClean="0"/>
              <a:t>During hard times, Hitler used </a:t>
            </a:r>
            <a:r>
              <a:rPr lang="en-US" sz="2800" b="1" u="sng" dirty="0" smtClean="0"/>
              <a:t>propaganda</a:t>
            </a:r>
            <a:r>
              <a:rPr lang="en-US" sz="2400" dirty="0" smtClean="0"/>
              <a:t> to convince Germans that their nation could once again become powerful</a:t>
            </a:r>
          </a:p>
          <a:p>
            <a:r>
              <a:rPr lang="en-US" sz="2400" dirty="0" smtClean="0"/>
              <a:t>What is propaganda?</a:t>
            </a:r>
          </a:p>
          <a:p>
            <a:pPr lvl="1"/>
            <a:r>
              <a:rPr lang="en-US" sz="2000" dirty="0" smtClean="0"/>
              <a:t>The spreading of certain ideas or attitudes that have been exaggerated or falsified to advance a particular cause</a:t>
            </a:r>
            <a:endParaRPr lang="en-US" sz="2000" dirty="0"/>
          </a:p>
        </p:txBody>
      </p:sp>
      <p:sp>
        <p:nvSpPr>
          <p:cNvPr id="4" name="Rectangle 3"/>
          <p:cNvSpPr/>
          <p:nvPr/>
        </p:nvSpPr>
        <p:spPr>
          <a:xfrm>
            <a:off x="417204" y="3688662"/>
            <a:ext cx="3356793" cy="149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www.iranpoliticsclub.net/photos/nazi-girls3/images/Nazi%20Propaganda%20Poster%20-%20Support%20FemiNazi%20Yo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205" y="2484961"/>
            <a:ext cx="2969865" cy="433600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atlasshrugs2000.typepad.com/.a/6a00d8341c60bf53ef019aff6ae863970d-5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592" y="1220232"/>
            <a:ext cx="2349834" cy="3386138"/>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3318" name="Picture 6" descr="http://www.image-identity.eu/artists_images_folder/germany/hein-neuner/neuner-juge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352800"/>
            <a:ext cx="2244534" cy="3208469"/>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28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47" y="228600"/>
            <a:ext cx="7765322" cy="970450"/>
          </a:xfrm>
        </p:spPr>
        <p:txBody>
          <a:bodyPr>
            <a:normAutofit/>
          </a:bodyPr>
          <a:lstStyle/>
          <a:p>
            <a:r>
              <a:rPr lang="en-US" sz="4400" dirty="0" smtClean="0"/>
              <a:t>Hitler’s Propaganda</a:t>
            </a:r>
            <a:endParaRPr lang="en-US" sz="4400" dirty="0"/>
          </a:p>
        </p:txBody>
      </p:sp>
      <p:sp>
        <p:nvSpPr>
          <p:cNvPr id="3" name="Content Placeholder 2"/>
          <p:cNvSpPr>
            <a:spLocks noGrp="1"/>
          </p:cNvSpPr>
          <p:nvPr>
            <p:ph idx="1"/>
          </p:nvPr>
        </p:nvSpPr>
        <p:spPr>
          <a:xfrm>
            <a:off x="228600" y="1377287"/>
            <a:ext cx="4572454" cy="4947313"/>
          </a:xfrm>
        </p:spPr>
        <p:txBody>
          <a:bodyPr>
            <a:normAutofit fontScale="92500"/>
          </a:bodyPr>
          <a:lstStyle/>
          <a:p>
            <a:r>
              <a:rPr lang="en-US" sz="2800" dirty="0" smtClean="0"/>
              <a:t>Spread the false idea that the Germans were a </a:t>
            </a:r>
            <a:r>
              <a:rPr lang="en-US" sz="3200" b="1" u="sng" dirty="0" smtClean="0"/>
              <a:t>“master race” meant to rule the world</a:t>
            </a:r>
            <a:endParaRPr lang="en-US" sz="2800" b="1" u="sng" dirty="0" smtClean="0"/>
          </a:p>
          <a:p>
            <a:r>
              <a:rPr lang="en-US" sz="2800" dirty="0" smtClean="0"/>
              <a:t>The Nazis wrongfully blamed Germany’s </a:t>
            </a:r>
            <a:r>
              <a:rPr lang="en-US" sz="2800" b="1" dirty="0" smtClean="0"/>
              <a:t>Jews</a:t>
            </a:r>
            <a:r>
              <a:rPr lang="en-US" sz="2800" dirty="0" smtClean="0"/>
              <a:t>, along with the Treaty of Versailles, for the depression</a:t>
            </a:r>
          </a:p>
          <a:p>
            <a:r>
              <a:rPr lang="en-US" sz="2800" dirty="0" smtClean="0"/>
              <a:t>Promising to raise Germany back to glory, Hitler gained control in 1933</a:t>
            </a:r>
            <a:endParaRPr lang="en-US" sz="2800" dirty="0"/>
          </a:p>
        </p:txBody>
      </p:sp>
      <p:pic>
        <p:nvPicPr>
          <p:cNvPr id="14338" name="Picture 2" descr="https://s-media-cache-ak0.pinimg.com/236x/b8/b9/85/b8b985af28616679446a349d06d9fd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61" y="1371600"/>
            <a:ext cx="3585607"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01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80" y="533400"/>
            <a:ext cx="8230054" cy="970450"/>
          </a:xfrm>
        </p:spPr>
        <p:txBody>
          <a:bodyPr>
            <a:noAutofit/>
          </a:bodyPr>
          <a:lstStyle/>
          <a:p>
            <a:r>
              <a:rPr lang="en-US" sz="4400" dirty="0" smtClean="0"/>
              <a:t>The Fascist dictator, Adolf Hitler</a:t>
            </a:r>
            <a:endParaRPr lang="en-US" sz="4400" dirty="0"/>
          </a:p>
        </p:txBody>
      </p:sp>
      <p:sp>
        <p:nvSpPr>
          <p:cNvPr id="3" name="Content Placeholder 2"/>
          <p:cNvSpPr>
            <a:spLocks noGrp="1"/>
          </p:cNvSpPr>
          <p:nvPr>
            <p:ph idx="1"/>
          </p:nvPr>
        </p:nvSpPr>
        <p:spPr/>
        <p:txBody>
          <a:bodyPr/>
          <a:lstStyle/>
          <a:p>
            <a:r>
              <a:rPr lang="en-US" sz="2400" dirty="0" smtClean="0"/>
              <a:t>Formed an alliance with Mussolini in Italy</a:t>
            </a:r>
          </a:p>
          <a:p>
            <a:r>
              <a:rPr lang="en-US" sz="2400" dirty="0" smtClean="0"/>
              <a:t>He and the Nazis stirred up hatred against Jews</a:t>
            </a:r>
          </a:p>
          <a:p>
            <a:pPr marL="0" indent="0">
              <a:buNone/>
            </a:pPr>
            <a:endParaRPr lang="en-US" dirty="0"/>
          </a:p>
        </p:txBody>
      </p:sp>
      <p:pic>
        <p:nvPicPr>
          <p:cNvPr id="1026" name="Picture 2" descr="http://static.bbc.co.uk/history/img/ic/640/images/resources/people/adolf_hi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007" y="2971800"/>
            <a:ext cx="6096000" cy="342900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6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Hitler use propaganda to gain power?</a:t>
            </a:r>
            <a:endParaRPr lang="en-US" dirty="0"/>
          </a:p>
        </p:txBody>
      </p:sp>
      <p:sp>
        <p:nvSpPr>
          <p:cNvPr id="3" name="Content Placeholder 2"/>
          <p:cNvSpPr>
            <a:spLocks noGrp="1"/>
          </p:cNvSpPr>
          <p:nvPr>
            <p:ph idx="1"/>
          </p:nvPr>
        </p:nvSpPr>
        <p:spPr/>
        <p:txBody>
          <a:bodyPr>
            <a:normAutofit/>
          </a:bodyPr>
          <a:lstStyle/>
          <a:p>
            <a:r>
              <a:rPr lang="en-US" sz="2400" dirty="0" smtClean="0"/>
              <a:t>He used exaggerations and lies to tell Germans they were blameless in their fate, that Jews and the Treaty of Versailles were to blame, that Germans were a master race who should rule the world</a:t>
            </a:r>
            <a:endParaRPr lang="en-US" sz="2400" dirty="0"/>
          </a:p>
        </p:txBody>
      </p:sp>
      <p:sp>
        <p:nvSpPr>
          <p:cNvPr id="4" name="Rectangle 3"/>
          <p:cNvSpPr/>
          <p:nvPr/>
        </p:nvSpPr>
        <p:spPr>
          <a:xfrm>
            <a:off x="1025857" y="1732450"/>
            <a:ext cx="7460068" cy="169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8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70450"/>
          </a:xfrm>
        </p:spPr>
        <p:txBody>
          <a:bodyPr>
            <a:noAutofit/>
          </a:bodyPr>
          <a:lstStyle/>
          <a:p>
            <a:r>
              <a:rPr lang="en-US" dirty="0" smtClean="0"/>
              <a:t>Hitler violates the Treaty of Versailles</a:t>
            </a:r>
            <a:endParaRPr lang="en-US" dirty="0"/>
          </a:p>
        </p:txBody>
      </p:sp>
      <p:sp>
        <p:nvSpPr>
          <p:cNvPr id="3" name="Content Placeholder 2"/>
          <p:cNvSpPr>
            <a:spLocks noGrp="1"/>
          </p:cNvSpPr>
          <p:nvPr>
            <p:ph idx="1"/>
          </p:nvPr>
        </p:nvSpPr>
        <p:spPr>
          <a:xfrm>
            <a:off x="6824" y="1447800"/>
            <a:ext cx="4724854" cy="5201750"/>
          </a:xfrm>
        </p:spPr>
        <p:txBody>
          <a:bodyPr>
            <a:normAutofit lnSpcReduction="10000"/>
          </a:bodyPr>
          <a:lstStyle/>
          <a:p>
            <a:r>
              <a:rPr lang="en-US" sz="2400" dirty="0" smtClean="0"/>
              <a:t>1938: ordered Nazi troops to occupy Austria</a:t>
            </a:r>
          </a:p>
          <a:p>
            <a:r>
              <a:rPr lang="en-US" sz="2400" b="1" dirty="0" smtClean="0"/>
              <a:t>He knowingly broke the rules of the Treaty</a:t>
            </a:r>
          </a:p>
          <a:p>
            <a:r>
              <a:rPr lang="en-US" sz="2400" dirty="0" smtClean="0"/>
              <a:t>1939: Hitler gained control of Czechoslovakia</a:t>
            </a:r>
          </a:p>
          <a:p>
            <a:endParaRPr lang="en-US" sz="2400" dirty="0" smtClean="0"/>
          </a:p>
          <a:p>
            <a:r>
              <a:rPr lang="en-US" sz="2400" dirty="0" smtClean="0"/>
              <a:t>Britain and France promised to defend Hitler’s next target, Poland</a:t>
            </a:r>
          </a:p>
          <a:p>
            <a:pPr lvl="1"/>
            <a:r>
              <a:rPr lang="en-US" sz="2000" dirty="0" smtClean="0"/>
              <a:t>What is going to happen when Britain and France stand their ground?</a:t>
            </a:r>
            <a:endParaRPr lang="en-US" sz="2000" dirty="0"/>
          </a:p>
        </p:txBody>
      </p:sp>
      <p:pic>
        <p:nvPicPr>
          <p:cNvPr id="2050" name="Picture 2" descr="http://www.oldmagazinearticles.com/image_files/Versailles_Treaty_cartoons_6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r="13333" b="2201"/>
          <a:stretch/>
        </p:blipFill>
        <p:spPr bwMode="auto">
          <a:xfrm>
            <a:off x="4626818" y="1752600"/>
            <a:ext cx="4267200" cy="38100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26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650"/>
            <a:ext cx="8298268" cy="970450"/>
          </a:xfrm>
        </p:spPr>
        <p:txBody>
          <a:bodyPr>
            <a:noAutofit/>
          </a:bodyPr>
          <a:lstStyle/>
          <a:p>
            <a:r>
              <a:rPr lang="en-US" sz="4400" dirty="0" smtClean="0"/>
              <a:t>WWII Begins: September 1, 1939</a:t>
            </a:r>
            <a:endParaRPr lang="en-US" sz="4400" dirty="0"/>
          </a:p>
        </p:txBody>
      </p:sp>
      <p:sp>
        <p:nvSpPr>
          <p:cNvPr id="3" name="Content Placeholder 2"/>
          <p:cNvSpPr>
            <a:spLocks noGrp="1"/>
          </p:cNvSpPr>
          <p:nvPr>
            <p:ph idx="1"/>
          </p:nvPr>
        </p:nvSpPr>
        <p:spPr>
          <a:xfrm>
            <a:off x="26209" y="1524000"/>
            <a:ext cx="3734254" cy="5125550"/>
          </a:xfrm>
        </p:spPr>
        <p:txBody>
          <a:bodyPr>
            <a:normAutofit/>
          </a:bodyPr>
          <a:lstStyle/>
          <a:p>
            <a:r>
              <a:rPr lang="en-US" sz="2400" dirty="0" smtClean="0"/>
              <a:t>German tanks began a </a:t>
            </a:r>
            <a:r>
              <a:rPr lang="en-US" sz="2800" b="1" u="sng" dirty="0" smtClean="0"/>
              <a:t>“blitzkrieg” </a:t>
            </a:r>
            <a:r>
              <a:rPr lang="en-US" sz="2400" dirty="0" smtClean="0"/>
              <a:t>– a “lightning war” in Poland</a:t>
            </a:r>
          </a:p>
          <a:p>
            <a:r>
              <a:rPr lang="en-US" sz="2800" b="1" u="sng" dirty="0" smtClean="0"/>
              <a:t>Hitler and Stalin </a:t>
            </a:r>
            <a:r>
              <a:rPr lang="en-US" sz="2400" dirty="0" smtClean="0"/>
              <a:t>had a friendship treaty</a:t>
            </a:r>
          </a:p>
          <a:p>
            <a:r>
              <a:rPr lang="en-US" sz="2400" dirty="0" smtClean="0"/>
              <a:t>With the help of the Soviet Union, Germany defeated Poland within weeks</a:t>
            </a:r>
            <a:endParaRPr lang="en-US" sz="2400" dirty="0"/>
          </a:p>
        </p:txBody>
      </p:sp>
      <p:pic>
        <p:nvPicPr>
          <p:cNvPr id="3074" name="Picture 2" descr="http://upload.wikimedia.org/wikipedia/commons/1/10/Bundesarchiv_Bild_101I-646-5188-17,_Flugzeuge_Junkers_Ju_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484" y="1184512"/>
            <a:ext cx="5196993" cy="371585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076" name="Picture 4" descr="http://xenohistorian.faithweb.com/europe/images/Poland1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19" y="2133600"/>
            <a:ext cx="4220921"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60000"/>
                    <a:lumOff val="40000"/>
                  </a:schemeClr>
                </a:solidFill>
              </a:rPr>
              <a:t>Day 39</a:t>
            </a:r>
            <a:r>
              <a:rPr lang="en-US" b="1" dirty="0" smtClean="0"/>
              <a:t/>
            </a:r>
            <a:br>
              <a:rPr lang="en-US" b="1" dirty="0" smtClean="0"/>
            </a:br>
            <a:r>
              <a:rPr lang="en-US" b="1" dirty="0" smtClean="0">
                <a:solidFill>
                  <a:schemeClr val="accent1">
                    <a:lumMod val="60000"/>
                    <a:lumOff val="40000"/>
                  </a:schemeClr>
                </a:solidFill>
              </a:rPr>
              <a:t>October 1 </a:t>
            </a:r>
            <a:endParaRPr lang="en-US" b="1" dirty="0">
              <a:solidFill>
                <a:schemeClr val="accent1">
                  <a:lumMod val="60000"/>
                  <a:lumOff val="40000"/>
                </a:schemeClr>
              </a:solidFill>
            </a:endParaRPr>
          </a:p>
        </p:txBody>
      </p:sp>
      <p:sp>
        <p:nvSpPr>
          <p:cNvPr id="3" name="Content Placeholder 2"/>
          <p:cNvSpPr>
            <a:spLocks noGrp="1"/>
          </p:cNvSpPr>
          <p:nvPr>
            <p:ph idx="1"/>
          </p:nvPr>
        </p:nvSpPr>
        <p:spPr>
          <a:xfrm>
            <a:off x="685346" y="1732450"/>
            <a:ext cx="7765322" cy="4134950"/>
          </a:xfrm>
        </p:spPr>
        <p:txBody>
          <a:bodyPr>
            <a:normAutofit/>
          </a:bodyPr>
          <a:lstStyle/>
          <a:p>
            <a:r>
              <a:rPr lang="en-US" sz="2800" b="1" dirty="0" smtClean="0">
                <a:solidFill>
                  <a:schemeClr val="accent1">
                    <a:lumMod val="60000"/>
                    <a:lumOff val="40000"/>
                  </a:schemeClr>
                </a:solidFill>
              </a:rPr>
              <a:t>What three things helped Hitler rise to power?</a:t>
            </a:r>
          </a:p>
          <a:p>
            <a:r>
              <a:rPr lang="en-US" sz="2800" b="1" dirty="0" smtClean="0">
                <a:solidFill>
                  <a:schemeClr val="accent1">
                    <a:lumMod val="60000"/>
                    <a:lumOff val="40000"/>
                  </a:schemeClr>
                </a:solidFill>
              </a:rPr>
              <a:t>Why did most Germans believe in Hitler?</a:t>
            </a:r>
          </a:p>
          <a:p>
            <a:r>
              <a:rPr lang="en-US" sz="2800" b="1" dirty="0" smtClean="0">
                <a:solidFill>
                  <a:schemeClr val="accent1">
                    <a:lumMod val="60000"/>
                    <a:lumOff val="40000"/>
                  </a:schemeClr>
                </a:solidFill>
              </a:rPr>
              <a:t>What was Hitler’s plans for Germany?</a:t>
            </a:r>
          </a:p>
          <a:p>
            <a:endParaRPr lang="en-US" sz="2800" b="1" dirty="0">
              <a:solidFill>
                <a:schemeClr val="accent1">
                  <a:lumMod val="60000"/>
                  <a:lumOff val="40000"/>
                </a:schemeClr>
              </a:solidFill>
            </a:endParaRPr>
          </a:p>
          <a:p>
            <a:endParaRPr lang="en-US" sz="2800" b="1" dirty="0" smtClean="0">
              <a:solidFill>
                <a:schemeClr val="accent1">
                  <a:lumMod val="60000"/>
                  <a:lumOff val="40000"/>
                </a:schemeClr>
              </a:solidFill>
            </a:endParaRPr>
          </a:p>
          <a:p>
            <a:endParaRPr lang="en-US" sz="2800" b="1" dirty="0">
              <a:solidFill>
                <a:schemeClr val="accent1">
                  <a:lumMod val="60000"/>
                  <a:lumOff val="40000"/>
                </a:schemeClr>
              </a:solidFill>
            </a:endParaRPr>
          </a:p>
          <a:p>
            <a:r>
              <a:rPr lang="en-US" sz="2800" b="1" dirty="0" smtClean="0">
                <a:solidFill>
                  <a:schemeClr val="accent1">
                    <a:lumMod val="60000"/>
                    <a:lumOff val="40000"/>
                  </a:schemeClr>
                </a:solidFill>
              </a:rPr>
              <a:t>HW: Complete map of Europe. </a:t>
            </a:r>
            <a:endParaRPr lang="en-US" sz="2800" b="1" dirty="0">
              <a:solidFill>
                <a:schemeClr val="accent1">
                  <a:lumMod val="60000"/>
                  <a:lumOff val="40000"/>
                </a:schemeClr>
              </a:solidFill>
            </a:endParaRPr>
          </a:p>
        </p:txBody>
      </p:sp>
    </p:spTree>
    <p:extLst>
      <p:ext uri="{BB962C8B-B14F-4D97-AF65-F5344CB8AC3E}">
        <p14:creationId xmlns:p14="http://schemas.microsoft.com/office/powerpoint/2010/main" val="2663918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Britain and France respond to the attack on Poland?</a:t>
            </a:r>
            <a:endParaRPr lang="en-US" dirty="0"/>
          </a:p>
        </p:txBody>
      </p:sp>
      <p:sp>
        <p:nvSpPr>
          <p:cNvPr id="3" name="Content Placeholder 2"/>
          <p:cNvSpPr>
            <a:spLocks noGrp="1"/>
          </p:cNvSpPr>
          <p:nvPr>
            <p:ph idx="1"/>
          </p:nvPr>
        </p:nvSpPr>
        <p:spPr/>
        <p:txBody>
          <a:bodyPr>
            <a:normAutofit/>
          </a:bodyPr>
          <a:lstStyle/>
          <a:p>
            <a:r>
              <a:rPr lang="en-US" sz="2800" dirty="0" smtClean="0"/>
              <a:t>By declaring war on Germany</a:t>
            </a:r>
            <a:endParaRPr lang="en-US" sz="2800" dirty="0"/>
          </a:p>
        </p:txBody>
      </p:sp>
      <p:sp>
        <p:nvSpPr>
          <p:cNvPr id="4" name="Rectangle 3"/>
          <p:cNvSpPr/>
          <p:nvPr/>
        </p:nvSpPr>
        <p:spPr>
          <a:xfrm>
            <a:off x="1066800" y="1763157"/>
            <a:ext cx="5109393" cy="73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48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Hitler’s fighting method of </a:t>
            </a:r>
            <a:r>
              <a:rPr lang="en-US" sz="4800" cap="small" dirty="0" smtClean="0"/>
              <a:t>blitzkrieg</a:t>
            </a:r>
            <a:endParaRPr lang="en-US" sz="4800" cap="small" dirty="0"/>
          </a:p>
        </p:txBody>
      </p:sp>
      <p:sp>
        <p:nvSpPr>
          <p:cNvPr id="3" name="Content Placeholder 2"/>
          <p:cNvSpPr>
            <a:spLocks noGrp="1"/>
          </p:cNvSpPr>
          <p:nvPr>
            <p:ph idx="1"/>
          </p:nvPr>
        </p:nvSpPr>
        <p:spPr>
          <a:xfrm>
            <a:off x="304800" y="2133600"/>
            <a:ext cx="3810454" cy="4058751"/>
          </a:xfrm>
        </p:spPr>
        <p:txBody>
          <a:bodyPr>
            <a:normAutofit/>
          </a:bodyPr>
          <a:lstStyle/>
          <a:p>
            <a:r>
              <a:rPr lang="en-US" sz="2400" dirty="0" smtClean="0"/>
              <a:t>Proved to be very effective</a:t>
            </a:r>
          </a:p>
          <a:p>
            <a:r>
              <a:rPr lang="en-US" sz="2400" b="1" u="sng" dirty="0" smtClean="0"/>
              <a:t>Seized Paris </a:t>
            </a:r>
            <a:r>
              <a:rPr lang="en-US" sz="2400" dirty="0" smtClean="0"/>
              <a:t>– Germany had beaten France (a major world power) in only six weeks!</a:t>
            </a:r>
          </a:p>
          <a:p>
            <a:r>
              <a:rPr lang="en-US" sz="2400" dirty="0" smtClean="0"/>
              <a:t>Hitler made Britain the next Nazi target</a:t>
            </a:r>
          </a:p>
        </p:txBody>
      </p:sp>
      <p:pic>
        <p:nvPicPr>
          <p:cNvPr id="4098" name="Picture 2" descr="http://www.holocaustresearchproject.org/nazioccupation/images/Hitler%20in%20Paris%20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3689817" cy="4689143"/>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545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345" y="0"/>
            <a:ext cx="7765322" cy="970450"/>
          </a:xfrm>
        </p:spPr>
        <p:txBody>
          <a:bodyPr>
            <a:normAutofit/>
          </a:bodyPr>
          <a:lstStyle/>
          <a:p>
            <a:r>
              <a:rPr lang="en-US" sz="4400" dirty="0" smtClean="0"/>
              <a:t>The Battle of Britain</a:t>
            </a:r>
            <a:endParaRPr lang="en-US" sz="4400" dirty="0"/>
          </a:p>
        </p:txBody>
      </p:sp>
      <p:sp>
        <p:nvSpPr>
          <p:cNvPr id="3" name="Content Placeholder 2"/>
          <p:cNvSpPr>
            <a:spLocks noGrp="1"/>
          </p:cNvSpPr>
          <p:nvPr>
            <p:ph idx="1"/>
          </p:nvPr>
        </p:nvSpPr>
        <p:spPr>
          <a:xfrm>
            <a:off x="30663" y="977274"/>
            <a:ext cx="4191000" cy="5430350"/>
          </a:xfrm>
        </p:spPr>
        <p:txBody>
          <a:bodyPr>
            <a:normAutofit/>
          </a:bodyPr>
          <a:lstStyle/>
          <a:p>
            <a:r>
              <a:rPr lang="en-US" dirty="0" smtClean="0"/>
              <a:t>British people prepared for the worst</a:t>
            </a:r>
          </a:p>
          <a:p>
            <a:r>
              <a:rPr lang="en-US" dirty="0" smtClean="0"/>
              <a:t>Prime Minister, </a:t>
            </a:r>
            <a:r>
              <a:rPr lang="en-US" sz="2400" b="1" u="sng" dirty="0" smtClean="0"/>
              <a:t>Winston Churchill</a:t>
            </a:r>
            <a:r>
              <a:rPr lang="en-US" dirty="0" smtClean="0"/>
              <a:t>, stated “..we shall never surrender..”</a:t>
            </a:r>
          </a:p>
          <a:p>
            <a:r>
              <a:rPr lang="en-US" dirty="0" smtClean="0"/>
              <a:t>August 1940: Battle began</a:t>
            </a:r>
          </a:p>
          <a:p>
            <a:r>
              <a:rPr lang="en-US" b="1" dirty="0" smtClean="0"/>
              <a:t>For almost a year, German planes bombed Britain every night</a:t>
            </a:r>
          </a:p>
          <a:p>
            <a:r>
              <a:rPr lang="en-US" dirty="0" smtClean="0"/>
              <a:t>More than 12,000 British people died</a:t>
            </a:r>
          </a:p>
          <a:p>
            <a:r>
              <a:rPr lang="en-US" dirty="0" smtClean="0"/>
              <a:t>Despite the cost, Britain did not surrender – the nation stood firm</a:t>
            </a:r>
            <a:endParaRPr lang="en-US" dirty="0"/>
          </a:p>
        </p:txBody>
      </p:sp>
      <p:pic>
        <p:nvPicPr>
          <p:cNvPr id="5122" name="Picture 2" descr="http://www.ducksters.com/history/world_war_ii/london_bombed_battle_of_brit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838200"/>
            <a:ext cx="4832190" cy="2997637"/>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5124" name="Picture 4" descr="http://i.telegraph.co.uk/multimedia/archive/01714/dogsisle_1714070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57600"/>
            <a:ext cx="4724400" cy="30480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128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2550"/>
            <a:ext cx="7765322" cy="970450"/>
          </a:xfrm>
        </p:spPr>
        <p:txBody>
          <a:bodyPr>
            <a:normAutofit/>
          </a:bodyPr>
          <a:lstStyle/>
          <a:p>
            <a:r>
              <a:rPr lang="en-US" sz="4400" dirty="0" smtClean="0"/>
              <a:t>The Soviet Union</a:t>
            </a:r>
            <a:endParaRPr lang="en-US" sz="4400" dirty="0"/>
          </a:p>
        </p:txBody>
      </p:sp>
      <p:sp>
        <p:nvSpPr>
          <p:cNvPr id="3" name="Content Placeholder 2"/>
          <p:cNvSpPr>
            <a:spLocks noGrp="1"/>
          </p:cNvSpPr>
          <p:nvPr>
            <p:ph idx="1"/>
          </p:nvPr>
        </p:nvSpPr>
        <p:spPr>
          <a:xfrm>
            <a:off x="58559" y="1447800"/>
            <a:ext cx="4495800" cy="5307520"/>
          </a:xfrm>
        </p:spPr>
        <p:txBody>
          <a:bodyPr>
            <a:noAutofit/>
          </a:bodyPr>
          <a:lstStyle/>
          <a:p>
            <a:r>
              <a:rPr lang="en-US" dirty="0" smtClean="0"/>
              <a:t>June 1941: Hitler ended the bombing of Britain</a:t>
            </a:r>
          </a:p>
          <a:p>
            <a:r>
              <a:rPr lang="en-US" dirty="0" smtClean="0"/>
              <a:t>Germany lost more than 2,000 planes</a:t>
            </a:r>
          </a:p>
          <a:p>
            <a:r>
              <a:rPr lang="en-US" dirty="0" smtClean="0"/>
              <a:t>Having failed Britain, </a:t>
            </a:r>
            <a:r>
              <a:rPr lang="en-US" sz="2400" b="1" u="sng" dirty="0" smtClean="0"/>
              <a:t>Hitler broke off his Treaty with Stalin</a:t>
            </a:r>
          </a:p>
          <a:p>
            <a:r>
              <a:rPr lang="en-US" dirty="0" smtClean="0"/>
              <a:t>Ordered troops to invade the Soviet Union</a:t>
            </a:r>
          </a:p>
          <a:p>
            <a:r>
              <a:rPr lang="en-US" dirty="0" smtClean="0"/>
              <a:t>Germans fought for three years to control major Soviet cities and supply centers</a:t>
            </a:r>
          </a:p>
          <a:p>
            <a:r>
              <a:rPr lang="en-US" dirty="0" smtClean="0"/>
              <a:t>Millions of Soviet soldiers and civilians died in the struggle</a:t>
            </a:r>
            <a:endParaRPr lang="en-US" dirty="0"/>
          </a:p>
        </p:txBody>
      </p:sp>
      <p:pic>
        <p:nvPicPr>
          <p:cNvPr id="6146" name="Picture 2" descr="http://hammock.dorchester.ros.schoolfusion.us/modules/groups/homepagefiles/profile/911433/33785/Image/a_stab_in_the_b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380" y="1068753"/>
            <a:ext cx="4238625" cy="57150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82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suppose Hitler broke his pact with Stalin?</a:t>
            </a:r>
            <a:endParaRPr lang="en-US" dirty="0"/>
          </a:p>
        </p:txBody>
      </p:sp>
      <p:sp>
        <p:nvSpPr>
          <p:cNvPr id="3" name="Content Placeholder 2"/>
          <p:cNvSpPr>
            <a:spLocks noGrp="1"/>
          </p:cNvSpPr>
          <p:nvPr>
            <p:ph idx="1"/>
          </p:nvPr>
        </p:nvSpPr>
        <p:spPr/>
        <p:txBody>
          <a:bodyPr>
            <a:normAutofit/>
          </a:bodyPr>
          <a:lstStyle/>
          <a:p>
            <a:r>
              <a:rPr lang="en-US" sz="2400" dirty="0" smtClean="0"/>
              <a:t>Perhaps Hitler thought the Soviet Union was an easier target than Britain</a:t>
            </a:r>
          </a:p>
          <a:p>
            <a:r>
              <a:rPr lang="en-US" sz="2400" dirty="0" smtClean="0"/>
              <a:t>Hitler had always intended to invade the Soviet Union to gain additional “living room”</a:t>
            </a:r>
          </a:p>
          <a:p>
            <a:r>
              <a:rPr lang="en-US" sz="2400" dirty="0" smtClean="0"/>
              <a:t>He believe the growing German population needed this room</a:t>
            </a:r>
            <a:endParaRPr lang="en-US" sz="2400" dirty="0"/>
          </a:p>
        </p:txBody>
      </p:sp>
      <p:sp>
        <p:nvSpPr>
          <p:cNvPr id="4" name="Rectangle 3"/>
          <p:cNvSpPr/>
          <p:nvPr/>
        </p:nvSpPr>
        <p:spPr>
          <a:xfrm>
            <a:off x="1066800" y="1722214"/>
            <a:ext cx="7307668" cy="291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0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22" y="838200"/>
            <a:ext cx="3429908" cy="970450"/>
          </a:xfrm>
        </p:spPr>
        <p:txBody>
          <a:bodyPr>
            <a:noAutofit/>
          </a:bodyPr>
          <a:lstStyle/>
          <a:p>
            <a:r>
              <a:rPr lang="en-US" sz="4400" dirty="0" smtClean="0"/>
              <a:t>Soviet Union </a:t>
            </a:r>
            <a:br>
              <a:rPr lang="en-US" sz="4400" dirty="0" smtClean="0"/>
            </a:br>
            <a:r>
              <a:rPr lang="en-US" sz="4400" dirty="0" smtClean="0"/>
              <a:t>&amp; Britain = Allies</a:t>
            </a:r>
            <a:endParaRPr lang="en-US" sz="4400" dirty="0"/>
          </a:p>
        </p:txBody>
      </p:sp>
      <p:sp>
        <p:nvSpPr>
          <p:cNvPr id="3" name="Content Placeholder 2"/>
          <p:cNvSpPr>
            <a:spLocks noGrp="1"/>
          </p:cNvSpPr>
          <p:nvPr>
            <p:ph idx="1"/>
          </p:nvPr>
        </p:nvSpPr>
        <p:spPr>
          <a:xfrm>
            <a:off x="473122" y="2667000"/>
            <a:ext cx="3658054" cy="4058751"/>
          </a:xfrm>
        </p:spPr>
        <p:txBody>
          <a:bodyPr>
            <a:normAutofit/>
          </a:bodyPr>
          <a:lstStyle/>
          <a:p>
            <a:r>
              <a:rPr lang="en-US" sz="2400" dirty="0" smtClean="0"/>
              <a:t>Great Britain and the Soviet Union had many differences, but both now had a </a:t>
            </a:r>
            <a:r>
              <a:rPr lang="en-US" sz="2800" b="1" u="sng" dirty="0" smtClean="0"/>
              <a:t>common enemy</a:t>
            </a:r>
          </a:p>
        </p:txBody>
      </p:sp>
      <p:pic>
        <p:nvPicPr>
          <p:cNvPr id="7170" name="Picture 2" descr="http://upload.wikimedia.org/wikipedia/commons/c/cb/INF3-324_Unity_of_Strength_Together_we_shall_strangle_Hitleri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04800"/>
            <a:ext cx="4483923" cy="621726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65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050"/>
            <a:ext cx="5029200" cy="2062623"/>
          </a:xfrm>
        </p:spPr>
        <p:txBody>
          <a:bodyPr>
            <a:normAutofit/>
          </a:bodyPr>
          <a:lstStyle/>
          <a:p>
            <a:r>
              <a:rPr lang="en-US" sz="4800" dirty="0" smtClean="0"/>
              <a:t>Weather </a:t>
            </a:r>
            <a:br>
              <a:rPr lang="en-US" sz="4800" dirty="0" smtClean="0"/>
            </a:br>
            <a:r>
              <a:rPr lang="en-US" sz="4800" dirty="0" smtClean="0"/>
              <a:t>Plays a Part</a:t>
            </a:r>
            <a:endParaRPr lang="en-US" sz="4800" dirty="0"/>
          </a:p>
        </p:txBody>
      </p:sp>
      <p:sp>
        <p:nvSpPr>
          <p:cNvPr id="3" name="Content Placeholder 2"/>
          <p:cNvSpPr>
            <a:spLocks noGrp="1"/>
          </p:cNvSpPr>
          <p:nvPr>
            <p:ph idx="1"/>
          </p:nvPr>
        </p:nvSpPr>
        <p:spPr>
          <a:xfrm>
            <a:off x="-114527" y="2018589"/>
            <a:ext cx="3886654" cy="4648200"/>
          </a:xfrm>
        </p:spPr>
        <p:txBody>
          <a:bodyPr>
            <a:normAutofit/>
          </a:bodyPr>
          <a:lstStyle/>
          <a:p>
            <a:r>
              <a:rPr lang="en-US" sz="2400" dirty="0" smtClean="0"/>
              <a:t>Germany troops were near to one of their goals: the Soviet capital (Moscow)</a:t>
            </a:r>
          </a:p>
          <a:p>
            <a:r>
              <a:rPr lang="en-US" sz="2400" dirty="0" smtClean="0"/>
              <a:t>HOWEVER, the troops were stopped by a </a:t>
            </a:r>
            <a:r>
              <a:rPr lang="en-US" sz="2800" b="1" u="sng" dirty="0" smtClean="0"/>
              <a:t>deadly northern winter</a:t>
            </a:r>
          </a:p>
          <a:p>
            <a:r>
              <a:rPr lang="en-US" sz="2400" dirty="0" smtClean="0"/>
              <a:t>December 6, 1941: near frozen Germans began to retreat</a:t>
            </a:r>
            <a:endParaRPr lang="en-US" sz="2400" dirty="0"/>
          </a:p>
        </p:txBody>
      </p:sp>
      <p:pic>
        <p:nvPicPr>
          <p:cNvPr id="8194" name="Picture 2" descr="http://www.historyplace.com/worldwar2/defeat/attack-russia-wounded-sold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229" y="73672"/>
            <a:ext cx="5258483" cy="3335605"/>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198" name="Picture 6" descr="https://s-media-cache-ak0.pinimg.com/736x/27/91/ee/2791ee0d8b5a91981da3d63f0f95d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132" y="3594052"/>
            <a:ext cx="4600575" cy="306705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44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39" y="228600"/>
            <a:ext cx="7765322" cy="970450"/>
          </a:xfrm>
        </p:spPr>
        <p:txBody>
          <a:bodyPr>
            <a:normAutofit/>
          </a:bodyPr>
          <a:lstStyle/>
          <a:p>
            <a:r>
              <a:rPr lang="en-US" sz="4800" dirty="0" smtClean="0"/>
              <a:t>Japan</a:t>
            </a:r>
            <a:endParaRPr lang="en-US" sz="4800" dirty="0"/>
          </a:p>
        </p:txBody>
      </p:sp>
      <p:sp>
        <p:nvSpPr>
          <p:cNvPr id="3" name="Content Placeholder 2"/>
          <p:cNvSpPr>
            <a:spLocks noGrp="1"/>
          </p:cNvSpPr>
          <p:nvPr>
            <p:ph idx="1"/>
          </p:nvPr>
        </p:nvSpPr>
        <p:spPr>
          <a:xfrm>
            <a:off x="-107727" y="1600200"/>
            <a:ext cx="3734254" cy="4592150"/>
          </a:xfrm>
        </p:spPr>
        <p:txBody>
          <a:bodyPr>
            <a:normAutofit fontScale="92500" lnSpcReduction="10000"/>
          </a:bodyPr>
          <a:lstStyle/>
          <a:p>
            <a:r>
              <a:rPr lang="en-US" sz="2400" dirty="0" smtClean="0"/>
              <a:t>War erupted in Asia before it did in Europe with Hitler</a:t>
            </a:r>
          </a:p>
          <a:p>
            <a:r>
              <a:rPr lang="en-US" sz="2400" dirty="0" smtClean="0"/>
              <a:t>Japan had hoped to create an empire with an endless supply of raw materials for industry</a:t>
            </a:r>
          </a:p>
          <a:p>
            <a:r>
              <a:rPr lang="en-US" sz="2400" dirty="0" smtClean="0"/>
              <a:t>1931: Japanese forces invaded Northern China – Japan conquered ¼ of China</a:t>
            </a:r>
          </a:p>
          <a:p>
            <a:r>
              <a:rPr lang="en-US" sz="2400" dirty="0" smtClean="0"/>
              <a:t>1940: Japan formed an alliance with Germany</a:t>
            </a:r>
            <a:endParaRPr lang="en-US" sz="2400" dirty="0"/>
          </a:p>
        </p:txBody>
      </p:sp>
      <p:pic>
        <p:nvPicPr>
          <p:cNvPr id="9218" name="Picture 2" descr="http://media.web.britannica.com/eb-media/69/64869-004-AE988F6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743" y="1295400"/>
            <a:ext cx="5548021" cy="502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89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97" y="0"/>
            <a:ext cx="7765322" cy="970450"/>
          </a:xfrm>
        </p:spPr>
        <p:txBody>
          <a:bodyPr/>
          <a:lstStyle/>
          <a:p>
            <a:r>
              <a:rPr lang="en-US" dirty="0" smtClean="0"/>
              <a:t>The United States and Japan</a:t>
            </a:r>
            <a:endParaRPr lang="en-US" dirty="0"/>
          </a:p>
        </p:txBody>
      </p:sp>
      <p:sp>
        <p:nvSpPr>
          <p:cNvPr id="3" name="Content Placeholder 2"/>
          <p:cNvSpPr>
            <a:spLocks noGrp="1"/>
          </p:cNvSpPr>
          <p:nvPr>
            <p:ph idx="1"/>
          </p:nvPr>
        </p:nvSpPr>
        <p:spPr>
          <a:xfrm>
            <a:off x="76200" y="1547068"/>
            <a:ext cx="3581854" cy="4744550"/>
          </a:xfrm>
        </p:spPr>
        <p:txBody>
          <a:bodyPr>
            <a:normAutofit/>
          </a:bodyPr>
          <a:lstStyle/>
          <a:p>
            <a:r>
              <a:rPr lang="en-US" sz="2800" b="1" dirty="0" smtClean="0"/>
              <a:t>The U.S. was AGAINST the Japanese </a:t>
            </a:r>
            <a:r>
              <a:rPr lang="en-US" sz="2800" b="1" u="sng" dirty="0" smtClean="0"/>
              <a:t>expansionist policy</a:t>
            </a:r>
          </a:p>
          <a:p>
            <a:r>
              <a:rPr lang="en-US" sz="2800" dirty="0" smtClean="0"/>
              <a:t>Japan was determined to stop the United States from hurting their expansionist plans</a:t>
            </a:r>
            <a:endParaRPr lang="en-US" sz="2800" dirty="0"/>
          </a:p>
        </p:txBody>
      </p:sp>
      <p:pic>
        <p:nvPicPr>
          <p:cNvPr id="10244" name="Picture 4" descr="https://encrypted-tbn1.gstatic.com/images?q=tbn:ANd9GcTZ-EuHWFfRh0xjxHNO6S5W90jF79QAjuJx5fr4UdYf7GqOn4aa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526" y="970450"/>
            <a:ext cx="4932621" cy="28956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0246" name="Picture 6" descr="http://jeannie-ology.com/wp-content/uploads/2010/03/1851368-2-kamikaze-detai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3020962" cy="3281556"/>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803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think Japan did to stop the U.S. from interfering in its expansionist plans?</a:t>
            </a:r>
            <a:endParaRPr lang="en-US" dirty="0"/>
          </a:p>
        </p:txBody>
      </p:sp>
      <p:pic>
        <p:nvPicPr>
          <p:cNvPr id="11266" name="Picture 2" descr="http://upload.wikimedia.org/wikipedia/commons/f/fc/Chiran_high_school_girls_wave_kamikaze_pilo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5207" y="2209800"/>
            <a:ext cx="6705600" cy="4243388"/>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29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Day 40</a:t>
            </a:r>
            <a:br>
              <a:rPr lang="en-US" b="1" dirty="0" smtClean="0"/>
            </a:br>
            <a:r>
              <a:rPr lang="en-US" b="1" dirty="0" smtClean="0"/>
              <a:t>October 2</a:t>
            </a:r>
            <a:endParaRPr lang="en-US" b="1" dirty="0"/>
          </a:p>
        </p:txBody>
      </p:sp>
      <p:sp>
        <p:nvSpPr>
          <p:cNvPr id="3" name="Content Placeholder 2"/>
          <p:cNvSpPr>
            <a:spLocks noGrp="1"/>
          </p:cNvSpPr>
          <p:nvPr>
            <p:ph idx="1"/>
          </p:nvPr>
        </p:nvSpPr>
        <p:spPr/>
        <p:txBody>
          <a:bodyPr>
            <a:normAutofit/>
          </a:bodyPr>
          <a:lstStyle/>
          <a:p>
            <a:r>
              <a:rPr lang="en-US" sz="2400" b="1" dirty="0" smtClean="0"/>
              <a:t>What was the Holocaust?</a:t>
            </a:r>
          </a:p>
          <a:p>
            <a:r>
              <a:rPr lang="en-US" sz="2400" b="1" dirty="0" smtClean="0"/>
              <a:t>What was one of the most known concentration camps during WWII?</a:t>
            </a:r>
          </a:p>
          <a:p>
            <a:r>
              <a:rPr lang="en-US" sz="2400" b="1" dirty="0" smtClean="0"/>
              <a:t>Who freed the prisoners of the camps at the end of the war?</a:t>
            </a:r>
          </a:p>
          <a:p>
            <a:pPr marL="36900" indent="0">
              <a:buNone/>
            </a:pPr>
            <a:endParaRPr lang="en-US" sz="2400" b="1" dirty="0"/>
          </a:p>
          <a:p>
            <a:endParaRPr lang="en-US" sz="2400" b="1" dirty="0" smtClean="0"/>
          </a:p>
          <a:p>
            <a:r>
              <a:rPr lang="en-US" sz="2400" b="1" dirty="0" smtClean="0"/>
              <a:t>HW: Have a good weekend! </a:t>
            </a:r>
            <a:endParaRPr lang="en-US" sz="2400" b="1" dirty="0"/>
          </a:p>
        </p:txBody>
      </p:sp>
    </p:spTree>
    <p:extLst>
      <p:ext uri="{BB962C8B-B14F-4D97-AF65-F5344CB8AC3E}">
        <p14:creationId xmlns:p14="http://schemas.microsoft.com/office/powerpoint/2010/main" val="2543267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65322" cy="970450"/>
          </a:xfrm>
        </p:spPr>
        <p:txBody>
          <a:bodyPr>
            <a:normAutofit/>
          </a:bodyPr>
          <a:lstStyle/>
          <a:p>
            <a:r>
              <a:rPr lang="en-US" sz="5400" dirty="0" smtClean="0"/>
              <a:t>Pearl Harbor</a:t>
            </a:r>
            <a:endParaRPr lang="en-US" sz="5400" dirty="0"/>
          </a:p>
        </p:txBody>
      </p:sp>
      <p:sp>
        <p:nvSpPr>
          <p:cNvPr id="3" name="Content Placeholder 2"/>
          <p:cNvSpPr>
            <a:spLocks noGrp="1"/>
          </p:cNvSpPr>
          <p:nvPr>
            <p:ph idx="1"/>
          </p:nvPr>
        </p:nvSpPr>
        <p:spPr>
          <a:xfrm>
            <a:off x="0" y="1524000"/>
            <a:ext cx="3734254" cy="4787768"/>
          </a:xfrm>
        </p:spPr>
        <p:txBody>
          <a:bodyPr>
            <a:normAutofit lnSpcReduction="10000"/>
          </a:bodyPr>
          <a:lstStyle/>
          <a:p>
            <a:r>
              <a:rPr lang="en-US" sz="2800" b="1" u="sng" dirty="0" smtClean="0"/>
              <a:t>December 7, 1941: </a:t>
            </a:r>
            <a:r>
              <a:rPr lang="en-US" sz="2400" dirty="0" smtClean="0"/>
              <a:t>Japan launched an attack without any warning or declaration of war</a:t>
            </a:r>
          </a:p>
          <a:p>
            <a:r>
              <a:rPr lang="en-US" sz="2400" dirty="0" smtClean="0"/>
              <a:t>The target was the U.S. naval base at Pearl Harbor, Hawaii</a:t>
            </a:r>
          </a:p>
          <a:p>
            <a:r>
              <a:rPr lang="en-US" sz="2400" dirty="0" smtClean="0"/>
              <a:t>More than 2,000 people died in the attack</a:t>
            </a:r>
          </a:p>
          <a:p>
            <a:r>
              <a:rPr lang="en-US" sz="2400" dirty="0" smtClean="0"/>
              <a:t>The U.S. was now involved in the war</a:t>
            </a:r>
          </a:p>
        </p:txBody>
      </p:sp>
      <p:pic>
        <p:nvPicPr>
          <p:cNvPr id="12290" name="Picture 2" descr="http://orientalreview.org/wp-content/uploads/2011/08/Pearl_Har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029" y="110319"/>
            <a:ext cx="4850101" cy="354728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2292" name="Picture 4" descr="http://media-1.web.britannica.com/eb-media/81/71381-004-534732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747" y="3763370"/>
            <a:ext cx="4970971" cy="2899733"/>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174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81000"/>
            <a:ext cx="7765322" cy="970450"/>
          </a:xfrm>
        </p:spPr>
        <p:txBody>
          <a:bodyPr/>
          <a:lstStyle/>
          <a:p>
            <a:r>
              <a:rPr lang="en-US" dirty="0" smtClean="0"/>
              <a:t>United States Declares War</a:t>
            </a:r>
            <a:endParaRPr lang="en-US" dirty="0"/>
          </a:p>
        </p:txBody>
      </p:sp>
      <p:sp>
        <p:nvSpPr>
          <p:cNvPr id="3" name="Content Placeholder 2"/>
          <p:cNvSpPr>
            <a:spLocks noGrp="1"/>
          </p:cNvSpPr>
          <p:nvPr>
            <p:ph idx="1"/>
          </p:nvPr>
        </p:nvSpPr>
        <p:spPr>
          <a:xfrm>
            <a:off x="30986" y="1501254"/>
            <a:ext cx="4267654" cy="4896950"/>
          </a:xfrm>
        </p:spPr>
        <p:txBody>
          <a:bodyPr>
            <a:normAutofit lnSpcReduction="10000"/>
          </a:bodyPr>
          <a:lstStyle/>
          <a:p>
            <a:r>
              <a:rPr lang="en-US" sz="2400" dirty="0" smtClean="0"/>
              <a:t>President </a:t>
            </a:r>
            <a:r>
              <a:rPr lang="en-US" sz="2400" b="1" dirty="0" smtClean="0"/>
              <a:t>Franklin Roosevelt </a:t>
            </a:r>
            <a:r>
              <a:rPr lang="en-US" sz="2400" dirty="0" smtClean="0"/>
              <a:t>declared war on Japan December 8, 1941</a:t>
            </a:r>
          </a:p>
          <a:p>
            <a:r>
              <a:rPr lang="en-US" sz="2400" dirty="0" smtClean="0"/>
              <a:t>Germany and Italy declared war on the U.S. three days later</a:t>
            </a:r>
          </a:p>
          <a:p>
            <a:r>
              <a:rPr lang="en-US" sz="2400" dirty="0" smtClean="0"/>
              <a:t>Japan, Germany, Italy were known as the </a:t>
            </a:r>
            <a:r>
              <a:rPr lang="en-US" sz="2400" b="1" u="sng" dirty="0" smtClean="0"/>
              <a:t>AXIS POWERS</a:t>
            </a:r>
          </a:p>
          <a:p>
            <a:r>
              <a:rPr lang="en-US" sz="2400" dirty="0" smtClean="0"/>
              <a:t>Britain, France, Soviet Union, China, and U.S. were known as the </a:t>
            </a:r>
            <a:r>
              <a:rPr lang="en-US" sz="2400" b="1" u="sng" dirty="0" smtClean="0"/>
              <a:t>ALLIES</a:t>
            </a:r>
          </a:p>
          <a:p>
            <a:endParaRPr lang="en-US" dirty="0"/>
          </a:p>
        </p:txBody>
      </p:sp>
      <p:pic>
        <p:nvPicPr>
          <p:cNvPr id="13314" name="Picture 2" descr="http://warthunder.com/upload/image/for%20the%20news/2nrmq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80" y="1752600"/>
            <a:ext cx="4102081" cy="1804916"/>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3316" name="Picture 4" descr="http://image.slidesharecdn.com/11-1-2-theamericanhomefrontwwii-130501161120-phpapp01/95/the-american-home-front-wwii-4-638.jpg?cb=1371751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640" y="3155229"/>
            <a:ext cx="4835780" cy="3630626"/>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979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Longest Day”</a:t>
            </a:r>
            <a:endParaRPr lang="en-US" sz="4400" dirty="0"/>
          </a:p>
        </p:txBody>
      </p:sp>
      <p:sp>
        <p:nvSpPr>
          <p:cNvPr id="3" name="Content Placeholder 2"/>
          <p:cNvSpPr>
            <a:spLocks noGrp="1"/>
          </p:cNvSpPr>
          <p:nvPr>
            <p:ph idx="1"/>
          </p:nvPr>
        </p:nvSpPr>
        <p:spPr>
          <a:xfrm>
            <a:off x="533400" y="1580050"/>
            <a:ext cx="3734254" cy="4820750"/>
          </a:xfrm>
        </p:spPr>
        <p:txBody>
          <a:bodyPr>
            <a:normAutofit/>
          </a:bodyPr>
          <a:lstStyle/>
          <a:p>
            <a:r>
              <a:rPr lang="en-US" sz="2400" dirty="0" smtClean="0"/>
              <a:t>June 5, 1944: Allies planned a surprise invasion of Axis-held France</a:t>
            </a:r>
          </a:p>
          <a:p>
            <a:r>
              <a:rPr lang="en-US" sz="2400" dirty="0" smtClean="0"/>
              <a:t>If they succeeded, Germany would be surrounded on three sides (west, east, and south)</a:t>
            </a:r>
          </a:p>
          <a:p>
            <a:r>
              <a:rPr lang="en-US" sz="2400" dirty="0" smtClean="0"/>
              <a:t>Allies’ code for this operation was </a:t>
            </a:r>
            <a:r>
              <a:rPr lang="en-US" sz="2800" b="1" u="sng" dirty="0" smtClean="0"/>
              <a:t>D-Day</a:t>
            </a:r>
            <a:endParaRPr lang="en-US" sz="2800" b="1" u="sng" dirty="0"/>
          </a:p>
        </p:txBody>
      </p:sp>
      <p:pic>
        <p:nvPicPr>
          <p:cNvPr id="14338" name="Picture 2" descr="http://www.nationalgeographicexpeditions.com/assets/images/3051/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80050"/>
            <a:ext cx="4820748" cy="482075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358" y="6400800"/>
            <a:ext cx="4157485" cy="369332"/>
          </a:xfrm>
          <a:prstGeom prst="rect">
            <a:avLst/>
          </a:prstGeom>
          <a:noFill/>
        </p:spPr>
        <p:txBody>
          <a:bodyPr wrap="none" rtlCol="0">
            <a:spAutoFit/>
          </a:bodyPr>
          <a:lstStyle/>
          <a:p>
            <a:r>
              <a:rPr lang="en-US" i="1" dirty="0" smtClean="0"/>
              <a:t>“D” stands for “day,” as in “a red-letter day”</a:t>
            </a:r>
            <a:endParaRPr lang="en-US" i="1" dirty="0"/>
          </a:p>
        </p:txBody>
      </p:sp>
    </p:spTree>
    <p:extLst>
      <p:ext uri="{BB962C8B-B14F-4D97-AF65-F5344CB8AC3E}">
        <p14:creationId xmlns:p14="http://schemas.microsoft.com/office/powerpoint/2010/main" val="463446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228600"/>
            <a:ext cx="7765322" cy="970450"/>
          </a:xfrm>
        </p:spPr>
        <p:txBody>
          <a:bodyPr/>
          <a:lstStyle/>
          <a:p>
            <a:r>
              <a:rPr lang="en-US" dirty="0" smtClean="0"/>
              <a:t>D-Day: June 6, 1944</a:t>
            </a:r>
            <a:endParaRPr lang="en-US" dirty="0"/>
          </a:p>
        </p:txBody>
      </p:sp>
      <p:sp>
        <p:nvSpPr>
          <p:cNvPr id="3" name="Content Placeholder 2"/>
          <p:cNvSpPr>
            <a:spLocks noGrp="1"/>
          </p:cNvSpPr>
          <p:nvPr>
            <p:ph idx="1"/>
          </p:nvPr>
        </p:nvSpPr>
        <p:spPr>
          <a:xfrm>
            <a:off x="147851" y="1355678"/>
            <a:ext cx="4267200" cy="5125550"/>
          </a:xfrm>
        </p:spPr>
        <p:txBody>
          <a:bodyPr>
            <a:normAutofit fontScale="92500" lnSpcReduction="20000"/>
          </a:bodyPr>
          <a:lstStyle/>
          <a:p>
            <a:r>
              <a:rPr lang="en-US" sz="2400" dirty="0" smtClean="0"/>
              <a:t>Allied forces prepared to land on beaches of </a:t>
            </a:r>
            <a:r>
              <a:rPr lang="en-US" sz="2400" b="1" u="sng" dirty="0" smtClean="0"/>
              <a:t>Normandy, France </a:t>
            </a:r>
            <a:r>
              <a:rPr lang="en-US" sz="2400" dirty="0" smtClean="0"/>
              <a:t>at dawn</a:t>
            </a:r>
          </a:p>
          <a:p>
            <a:r>
              <a:rPr lang="en-US" sz="2400" dirty="0" smtClean="0"/>
              <a:t>On June 4, there was a </a:t>
            </a:r>
            <a:r>
              <a:rPr lang="en-US" sz="2800" b="1" u="sng" dirty="0" smtClean="0"/>
              <a:t>huge storm </a:t>
            </a:r>
            <a:r>
              <a:rPr lang="en-US" sz="2400" dirty="0" smtClean="0"/>
              <a:t>– the storm actually helped the Allies because the Germans believed the Allies would not invade in such weather</a:t>
            </a:r>
          </a:p>
          <a:p>
            <a:pPr lvl="1"/>
            <a:r>
              <a:rPr lang="en-US" sz="2200" dirty="0" smtClean="0"/>
              <a:t>German commander traveled home to Germany because of the weather</a:t>
            </a:r>
          </a:p>
          <a:p>
            <a:r>
              <a:rPr lang="en-US" sz="2400" dirty="0" smtClean="0"/>
              <a:t>Over 11,000 Allied planes dropped bombs</a:t>
            </a:r>
          </a:p>
          <a:p>
            <a:r>
              <a:rPr lang="en-US" sz="2400" dirty="0" smtClean="0"/>
              <a:t>Allied forces gained control of the beaches</a:t>
            </a:r>
            <a:endParaRPr lang="en-US" sz="2400" dirty="0"/>
          </a:p>
        </p:txBody>
      </p:sp>
      <p:pic>
        <p:nvPicPr>
          <p:cNvPr id="15362" name="Picture 2" descr="http://www.dday-overlord.com/eng/img/dday/ban/dday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99050"/>
            <a:ext cx="4648990" cy="299085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5364" name="Picture 4" descr="http://www.ushmm.org/lcmedia/photo/wlc/image/alpha/sc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635" y="3978544"/>
            <a:ext cx="4069971" cy="273451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32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905000"/>
          </a:xfrm>
        </p:spPr>
        <p:txBody>
          <a:bodyPr>
            <a:normAutofit fontScale="90000"/>
          </a:bodyPr>
          <a:lstStyle/>
          <a:p>
            <a:r>
              <a:rPr lang="en-US" dirty="0" smtClean="0"/>
              <a:t>Why do you suppose D-Day seemed like “the longest day” to those who took part in it?</a:t>
            </a:r>
            <a:endParaRPr lang="en-US" dirty="0"/>
          </a:p>
        </p:txBody>
      </p:sp>
      <p:sp>
        <p:nvSpPr>
          <p:cNvPr id="3" name="Content Placeholder 2"/>
          <p:cNvSpPr>
            <a:spLocks noGrp="1"/>
          </p:cNvSpPr>
          <p:nvPr>
            <p:ph idx="1"/>
          </p:nvPr>
        </p:nvSpPr>
        <p:spPr>
          <a:xfrm>
            <a:off x="685346" y="2667000"/>
            <a:ext cx="7765322" cy="3906351"/>
          </a:xfrm>
        </p:spPr>
        <p:txBody>
          <a:bodyPr>
            <a:normAutofit/>
          </a:bodyPr>
          <a:lstStyle/>
          <a:p>
            <a:r>
              <a:rPr lang="en-US" sz="2400" dirty="0" smtClean="0"/>
              <a:t>Troops had to charge up on shore, facing heavy fire and a strongly entrenched and heavily armed enemy</a:t>
            </a:r>
            <a:endParaRPr lang="en-US" sz="2400" dirty="0"/>
          </a:p>
        </p:txBody>
      </p:sp>
      <p:sp>
        <p:nvSpPr>
          <p:cNvPr id="4" name="Rectangle 3"/>
          <p:cNvSpPr/>
          <p:nvPr/>
        </p:nvSpPr>
        <p:spPr>
          <a:xfrm>
            <a:off x="1066800" y="2667000"/>
            <a:ext cx="7383868"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49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424" y="228600"/>
            <a:ext cx="7765322" cy="970450"/>
          </a:xfrm>
        </p:spPr>
        <p:txBody>
          <a:bodyPr>
            <a:normAutofit/>
          </a:bodyPr>
          <a:lstStyle/>
          <a:p>
            <a:r>
              <a:rPr lang="en-US" sz="4800" dirty="0" smtClean="0"/>
              <a:t>End of the War</a:t>
            </a:r>
            <a:endParaRPr lang="en-US" sz="4800" dirty="0"/>
          </a:p>
        </p:txBody>
      </p:sp>
      <p:sp>
        <p:nvSpPr>
          <p:cNvPr id="3" name="Content Placeholder 2"/>
          <p:cNvSpPr>
            <a:spLocks noGrp="1"/>
          </p:cNvSpPr>
          <p:nvPr>
            <p:ph idx="1"/>
          </p:nvPr>
        </p:nvSpPr>
        <p:spPr>
          <a:xfrm>
            <a:off x="228600" y="1447800"/>
            <a:ext cx="4115254" cy="4668350"/>
          </a:xfrm>
        </p:spPr>
        <p:txBody>
          <a:bodyPr>
            <a:normAutofit lnSpcReduction="10000"/>
          </a:bodyPr>
          <a:lstStyle/>
          <a:p>
            <a:r>
              <a:rPr lang="en-US" sz="2400" dirty="0" smtClean="0"/>
              <a:t>Less than a year after D-Day, Allied forces closed in around Germany</a:t>
            </a:r>
          </a:p>
          <a:p>
            <a:r>
              <a:rPr lang="en-US" sz="2400" dirty="0" smtClean="0"/>
              <a:t>Adolf Hitler killed himself to avoid capture on April 30, 1945</a:t>
            </a:r>
          </a:p>
          <a:p>
            <a:r>
              <a:rPr lang="en-US" sz="2400" dirty="0" smtClean="0"/>
              <a:t>One week later, Germany surrendered</a:t>
            </a:r>
          </a:p>
          <a:p>
            <a:r>
              <a:rPr lang="en-US" sz="2800" b="1" dirty="0" smtClean="0"/>
              <a:t>Japan, however, refused to give up struggle for power</a:t>
            </a:r>
            <a:endParaRPr lang="en-US" sz="2800" b="1" dirty="0"/>
          </a:p>
        </p:txBody>
      </p:sp>
      <p:pic>
        <p:nvPicPr>
          <p:cNvPr id="17410" name="Picture 2" descr="http://olbroad.com/wp-content/uploads/2012/04/sur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085" y="1199050"/>
            <a:ext cx="4395667" cy="3296750"/>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7412" name="Picture 4" descr="http://b1969d.medialib.glogster.com/media/5185eb2f56e17852a30494d94c16328bcc0ee21f96b2aa2e08fa4b511399447a/german-surrend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81975"/>
            <a:ext cx="3810000" cy="28575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56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65322" cy="970450"/>
          </a:xfrm>
        </p:spPr>
        <p:txBody>
          <a:bodyPr>
            <a:normAutofit/>
          </a:bodyPr>
          <a:lstStyle/>
          <a:p>
            <a:r>
              <a:rPr lang="en-US" sz="4800" dirty="0" smtClean="0"/>
              <a:t>Japan’s Surrender</a:t>
            </a:r>
            <a:endParaRPr lang="en-US" sz="4800" dirty="0"/>
          </a:p>
        </p:txBody>
      </p:sp>
      <p:sp>
        <p:nvSpPr>
          <p:cNvPr id="3" name="Content Placeholder 2"/>
          <p:cNvSpPr>
            <a:spLocks noGrp="1"/>
          </p:cNvSpPr>
          <p:nvPr>
            <p:ph idx="1"/>
          </p:nvPr>
        </p:nvSpPr>
        <p:spPr>
          <a:xfrm>
            <a:off x="87388" y="1190274"/>
            <a:ext cx="4496254" cy="5628242"/>
          </a:xfrm>
        </p:spPr>
        <p:txBody>
          <a:bodyPr>
            <a:normAutofit/>
          </a:bodyPr>
          <a:lstStyle/>
          <a:p>
            <a:r>
              <a:rPr lang="en-US" dirty="0" smtClean="0"/>
              <a:t>U.S. leaders determined that invading Japan could lead to many deaths</a:t>
            </a:r>
          </a:p>
          <a:p>
            <a:r>
              <a:rPr lang="en-US" dirty="0" smtClean="0"/>
              <a:t>August 6, 1945: The U.S. dropped the first atomic bomb ever used in warfare on the Japanese city, </a:t>
            </a:r>
            <a:r>
              <a:rPr lang="en-US" sz="2400" b="1" u="sng" dirty="0" smtClean="0"/>
              <a:t>Hiroshima</a:t>
            </a:r>
          </a:p>
          <a:p>
            <a:r>
              <a:rPr lang="en-US" dirty="0" smtClean="0"/>
              <a:t>At least 80,000 people died</a:t>
            </a:r>
          </a:p>
          <a:p>
            <a:r>
              <a:rPr lang="en-US" dirty="0" smtClean="0"/>
              <a:t>Japan did not surrender</a:t>
            </a:r>
          </a:p>
          <a:p>
            <a:r>
              <a:rPr lang="en-US" dirty="0" smtClean="0"/>
              <a:t>Three days later, the U.S. dropped a second atomic bomb on the city of </a:t>
            </a:r>
            <a:r>
              <a:rPr lang="en-US" sz="2400" b="1" u="sng" dirty="0" smtClean="0"/>
              <a:t>Nagasaki</a:t>
            </a:r>
          </a:p>
          <a:p>
            <a:r>
              <a:rPr lang="en-US" dirty="0" smtClean="0"/>
              <a:t>Japan surrendered on August 14, 1945</a:t>
            </a:r>
            <a:endParaRPr lang="en-US" dirty="0"/>
          </a:p>
        </p:txBody>
      </p:sp>
      <p:pic>
        <p:nvPicPr>
          <p:cNvPr id="18434" name="Picture 2" descr="http://www.themattrix.com/wp-content/uploads/2014/04/atomicbo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033" y="831857"/>
            <a:ext cx="4286250" cy="321945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8436" name="Picture 4" descr="http://theatomicbomb-aturningpointinus.weebly.com/uploads/1/5/1/1/15117842/2142468_orig.jpg?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815" y="3709916"/>
            <a:ext cx="3690666" cy="2919483"/>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46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3913"/>
            <a:ext cx="7765322" cy="970450"/>
          </a:xfrm>
        </p:spPr>
        <p:txBody>
          <a:bodyPr>
            <a:normAutofit/>
          </a:bodyPr>
          <a:lstStyle/>
          <a:p>
            <a:r>
              <a:rPr lang="en-US" sz="4800" dirty="0" smtClean="0"/>
              <a:t>Concentration Camps</a:t>
            </a:r>
            <a:endParaRPr lang="en-US" sz="4800" dirty="0"/>
          </a:p>
        </p:txBody>
      </p:sp>
      <p:sp>
        <p:nvSpPr>
          <p:cNvPr id="3" name="Content Placeholder 2"/>
          <p:cNvSpPr>
            <a:spLocks noGrp="1"/>
          </p:cNvSpPr>
          <p:nvPr>
            <p:ph idx="1"/>
          </p:nvPr>
        </p:nvSpPr>
        <p:spPr>
          <a:xfrm>
            <a:off x="104052" y="1628225"/>
            <a:ext cx="3658054" cy="4668350"/>
          </a:xfrm>
        </p:spPr>
        <p:txBody>
          <a:bodyPr/>
          <a:lstStyle/>
          <a:p>
            <a:r>
              <a:rPr lang="en-US" sz="2400" dirty="0" smtClean="0"/>
              <a:t>What is a </a:t>
            </a:r>
            <a:r>
              <a:rPr lang="en-US" sz="2400" b="1" dirty="0" smtClean="0"/>
              <a:t>concentration camp</a:t>
            </a:r>
            <a:r>
              <a:rPr lang="en-US" sz="2400" dirty="0" smtClean="0"/>
              <a:t>?</a:t>
            </a:r>
          </a:p>
          <a:p>
            <a:pPr lvl="1"/>
            <a:r>
              <a:rPr lang="en-US" sz="2000" dirty="0" smtClean="0"/>
              <a:t>Places where people are imprisoned because of their heritage, religious beliefs, or political views</a:t>
            </a:r>
          </a:p>
          <a:p>
            <a:r>
              <a:rPr lang="en-US" sz="2400" dirty="0" smtClean="0"/>
              <a:t>Prisoners in Nazi concentration camps were tortured and killed</a:t>
            </a:r>
          </a:p>
          <a:p>
            <a:endParaRPr lang="en-US" dirty="0"/>
          </a:p>
        </p:txBody>
      </p:sp>
      <p:sp>
        <p:nvSpPr>
          <p:cNvPr id="4" name="Rectangle 3"/>
          <p:cNvSpPr/>
          <p:nvPr/>
        </p:nvSpPr>
        <p:spPr>
          <a:xfrm>
            <a:off x="866506" y="2475950"/>
            <a:ext cx="2895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http://idamclient.ushmm.org/PUBLICIMAGES/IDAM_USHMM/Image.aspx?qfactor=2&amp;width=640&amp;height=480&amp;crop=0&amp;size=1&amp;type=asset&amp;id=1051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048" y="1204363"/>
            <a:ext cx="5148970" cy="3234198"/>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9460" name="Picture 4" descr="http://www.encyclopediaofukraine.com/pic%5CM%5CA%5CMajdanek%20concentration%20c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47550"/>
            <a:ext cx="4298584" cy="2872887"/>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187"/>
            <a:ext cx="7765322" cy="970450"/>
          </a:xfrm>
        </p:spPr>
        <p:txBody>
          <a:bodyPr/>
          <a:lstStyle/>
          <a:p>
            <a:r>
              <a:rPr lang="en-US" dirty="0" smtClean="0"/>
              <a:t>The Holocaust</a:t>
            </a:r>
            <a:endParaRPr lang="en-US" dirty="0"/>
          </a:p>
        </p:txBody>
      </p:sp>
      <p:sp>
        <p:nvSpPr>
          <p:cNvPr id="3" name="Content Placeholder 2"/>
          <p:cNvSpPr>
            <a:spLocks noGrp="1"/>
          </p:cNvSpPr>
          <p:nvPr>
            <p:ph idx="1"/>
          </p:nvPr>
        </p:nvSpPr>
        <p:spPr>
          <a:xfrm>
            <a:off x="210611" y="992626"/>
            <a:ext cx="4419600" cy="4876800"/>
          </a:xfrm>
        </p:spPr>
        <p:txBody>
          <a:bodyPr/>
          <a:lstStyle/>
          <a:p>
            <a:r>
              <a:rPr lang="en-US" dirty="0" smtClean="0"/>
              <a:t>Nazis murdered about 6 million Jews (in concentration camps or by execution squads)</a:t>
            </a:r>
          </a:p>
          <a:p>
            <a:r>
              <a:rPr lang="en-US" dirty="0" smtClean="0"/>
              <a:t>The people killed had committed no crime; they were killed only because they were Jewish</a:t>
            </a:r>
          </a:p>
          <a:p>
            <a:r>
              <a:rPr lang="en-US" dirty="0" smtClean="0"/>
              <a:t>What is a Holocaust?</a:t>
            </a:r>
          </a:p>
          <a:p>
            <a:pPr lvl="1"/>
            <a:r>
              <a:rPr lang="en-US" dirty="0" smtClean="0"/>
              <a:t>The deliberate destruction of human life</a:t>
            </a:r>
          </a:p>
          <a:p>
            <a:r>
              <a:rPr lang="en-US" dirty="0" smtClean="0"/>
              <a:t>Another 6 million people (Gypsies, Poles, Russians, and Slavs) were also murdered</a:t>
            </a:r>
            <a:r>
              <a:rPr lang="en-US" dirty="0"/>
              <a:t> </a:t>
            </a:r>
            <a:r>
              <a:rPr lang="en-US" dirty="0" smtClean="0"/>
              <a:t>in Nazi concentration camps</a:t>
            </a:r>
          </a:p>
        </p:txBody>
      </p:sp>
      <p:sp>
        <p:nvSpPr>
          <p:cNvPr id="4" name="Rectangle 3"/>
          <p:cNvSpPr/>
          <p:nvPr/>
        </p:nvSpPr>
        <p:spPr>
          <a:xfrm>
            <a:off x="1028700" y="3449150"/>
            <a:ext cx="3200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www.stmarys-ca.edu/sites/default/files/encyclopedi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096811" cy="291575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20484" name="Picture 4" descr="http://disinfo.s3.amazonaws.com/wp-content/uploads/2015/04/Anne_Fr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631" y="3200400"/>
            <a:ext cx="2305769" cy="2924175"/>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5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relate Hitler’s theory of the “master race” to the Holocaust?</a:t>
            </a:r>
            <a:endParaRPr lang="en-US" dirty="0"/>
          </a:p>
        </p:txBody>
      </p:sp>
      <p:sp>
        <p:nvSpPr>
          <p:cNvPr id="3" name="Content Placeholder 2"/>
          <p:cNvSpPr>
            <a:spLocks noGrp="1"/>
          </p:cNvSpPr>
          <p:nvPr>
            <p:ph idx="1"/>
          </p:nvPr>
        </p:nvSpPr>
        <p:spPr/>
        <p:txBody>
          <a:bodyPr>
            <a:normAutofit/>
          </a:bodyPr>
          <a:lstStyle/>
          <a:p>
            <a:r>
              <a:rPr lang="en-US" sz="2400" dirty="0" smtClean="0"/>
              <a:t>Believing oneself to be master of others might lead to the belief that one has the right to exterminate them</a:t>
            </a:r>
            <a:endParaRPr lang="en-US" sz="2400" dirty="0"/>
          </a:p>
        </p:txBody>
      </p:sp>
      <p:sp>
        <p:nvSpPr>
          <p:cNvPr id="4" name="Rectangle 3"/>
          <p:cNvSpPr/>
          <p:nvPr/>
        </p:nvSpPr>
        <p:spPr>
          <a:xfrm>
            <a:off x="1066800" y="1732450"/>
            <a:ext cx="7086600" cy="1010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42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c2.images-amazon.com/images/G/01/books/rando-ems/EyewitnessWWII-01._V389839556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75520" cy="57150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66800" y="4402661"/>
            <a:ext cx="7080026" cy="1007542"/>
          </a:xfrm>
          <a:solidFill>
            <a:schemeClr val="accent1">
              <a:lumMod val="75000"/>
            </a:schemeClr>
          </a:solidFill>
        </p:spPr>
        <p:txBody>
          <a:bodyPr/>
          <a:lstStyle/>
          <a:p>
            <a:r>
              <a:rPr lang="en-US" dirty="0" smtClean="0"/>
              <a:t>WORLD WAR II</a:t>
            </a:r>
            <a:endParaRPr lang="en-US" dirty="0"/>
          </a:p>
        </p:txBody>
      </p:sp>
      <p:sp>
        <p:nvSpPr>
          <p:cNvPr id="3" name="Subtitle 2"/>
          <p:cNvSpPr>
            <a:spLocks noGrp="1"/>
          </p:cNvSpPr>
          <p:nvPr>
            <p:ph type="subTitle" idx="1"/>
          </p:nvPr>
        </p:nvSpPr>
        <p:spPr>
          <a:xfrm>
            <a:off x="1066800" y="5410200"/>
            <a:ext cx="7080026" cy="516461"/>
          </a:xfrm>
          <a:solidFill>
            <a:schemeClr val="bg2"/>
          </a:solidFill>
        </p:spPr>
        <p:txBody>
          <a:bodyPr/>
          <a:lstStyle/>
          <a:p>
            <a:r>
              <a:rPr lang="en-US" dirty="0" smtClean="0"/>
              <a:t>PAGES 540-547</a:t>
            </a:r>
            <a:endParaRPr lang="en-US" dirty="0"/>
          </a:p>
        </p:txBody>
      </p:sp>
    </p:spTree>
    <p:extLst>
      <p:ext uri="{BB962C8B-B14F-4D97-AF65-F5344CB8AC3E}">
        <p14:creationId xmlns:p14="http://schemas.microsoft.com/office/powerpoint/2010/main" val="3112835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20" y="457200"/>
            <a:ext cx="7765322" cy="970450"/>
          </a:xfrm>
        </p:spPr>
        <p:txBody>
          <a:bodyPr/>
          <a:lstStyle/>
          <a:p>
            <a:r>
              <a:rPr lang="en-US" dirty="0" smtClean="0"/>
              <a:t>Effects of the War</a:t>
            </a:r>
            <a:endParaRPr lang="en-US" dirty="0"/>
          </a:p>
        </p:txBody>
      </p:sp>
      <p:sp>
        <p:nvSpPr>
          <p:cNvPr id="3" name="Content Placeholder 2"/>
          <p:cNvSpPr>
            <a:spLocks noGrp="1"/>
          </p:cNvSpPr>
          <p:nvPr>
            <p:ph idx="1"/>
          </p:nvPr>
        </p:nvSpPr>
        <p:spPr/>
        <p:txBody>
          <a:bodyPr>
            <a:normAutofit/>
          </a:bodyPr>
          <a:lstStyle/>
          <a:p>
            <a:r>
              <a:rPr lang="en-US" sz="2400" dirty="0" smtClean="0"/>
              <a:t>50 million people died in World War II</a:t>
            </a:r>
          </a:p>
          <a:p>
            <a:r>
              <a:rPr lang="en-US" sz="2400" dirty="0" smtClean="0"/>
              <a:t>Millions more would be affected by its horrors throughout their lives</a:t>
            </a:r>
          </a:p>
          <a:p>
            <a:r>
              <a:rPr lang="en-US" sz="2400" dirty="0" smtClean="0"/>
              <a:t>Destroyed roads, bridges, homes, and cities around the world had to be rebuilt</a:t>
            </a:r>
          </a:p>
          <a:p>
            <a:r>
              <a:rPr lang="en-US" sz="2400" dirty="0" smtClean="0"/>
              <a:t>The two most powerful Allies, </a:t>
            </a:r>
            <a:r>
              <a:rPr lang="en-US" sz="2400" b="1" dirty="0" smtClean="0"/>
              <a:t>the U.S. and the Soviet Union, would become bitter enemies</a:t>
            </a:r>
            <a:endParaRPr lang="en-US" sz="2400" b="1" dirty="0"/>
          </a:p>
        </p:txBody>
      </p:sp>
    </p:spTree>
    <p:extLst>
      <p:ext uri="{BB962C8B-B14F-4D97-AF65-F5344CB8AC3E}">
        <p14:creationId xmlns:p14="http://schemas.microsoft.com/office/powerpoint/2010/main" val="1677807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r>
              <a:rPr lang="en-US" i="1" dirty="0" smtClean="0"/>
              <a:t>(Partners)</a:t>
            </a:r>
            <a:endParaRPr lang="en-US" i="1" dirty="0"/>
          </a:p>
        </p:txBody>
      </p:sp>
      <p:sp>
        <p:nvSpPr>
          <p:cNvPr id="3" name="Content Placeholder 2"/>
          <p:cNvSpPr>
            <a:spLocks noGrp="1"/>
          </p:cNvSpPr>
          <p:nvPr>
            <p:ph idx="1"/>
          </p:nvPr>
        </p:nvSpPr>
        <p:spPr>
          <a:xfrm>
            <a:off x="304346" y="1676400"/>
            <a:ext cx="8527322" cy="4973150"/>
          </a:xfrm>
        </p:spPr>
        <p:txBody>
          <a:bodyPr>
            <a:noAutofit/>
          </a:bodyPr>
          <a:lstStyle/>
          <a:p>
            <a:r>
              <a:rPr lang="en-US" sz="2400" dirty="0" smtClean="0"/>
              <a:t>How did the United States help the Allied war effort?</a:t>
            </a:r>
          </a:p>
          <a:p>
            <a:endParaRPr lang="en-US" sz="1000" dirty="0" smtClean="0"/>
          </a:p>
          <a:p>
            <a:r>
              <a:rPr lang="en-US" sz="2400" dirty="0" smtClean="0"/>
              <a:t>Why was D-Day an important battle?</a:t>
            </a:r>
          </a:p>
          <a:p>
            <a:endParaRPr lang="en-US" sz="1000" dirty="0" smtClean="0"/>
          </a:p>
          <a:p>
            <a:r>
              <a:rPr lang="en-US" sz="2400" dirty="0" smtClean="0"/>
              <a:t>How did Hitler use the problems created by inflation, the depression, and unemployment to make himself dictator of Germany? How did he use this power to bring about World War II?</a:t>
            </a:r>
          </a:p>
          <a:p>
            <a:endParaRPr lang="en-US" sz="1000" dirty="0" smtClean="0"/>
          </a:p>
          <a:p>
            <a:r>
              <a:rPr lang="en-US" sz="2400" dirty="0" smtClean="0"/>
              <a:t>What role did weather play in the planning and outcome of D-Day?</a:t>
            </a:r>
          </a:p>
        </p:txBody>
      </p:sp>
    </p:spTree>
    <p:extLst>
      <p:ext uri="{BB962C8B-B14F-4D97-AF65-F5344CB8AC3E}">
        <p14:creationId xmlns:p14="http://schemas.microsoft.com/office/powerpoint/2010/main" val="873903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65322" cy="970450"/>
          </a:xfrm>
        </p:spPr>
        <p:txBody>
          <a:bodyPr>
            <a:noAutofit/>
          </a:bodyPr>
          <a:lstStyle/>
          <a:p>
            <a:r>
              <a:rPr lang="en-US" sz="4400" b="1" i="1" dirty="0" smtClean="0"/>
              <a:t>Review: </a:t>
            </a:r>
            <a:r>
              <a:rPr lang="en-US" sz="4400" dirty="0" smtClean="0"/>
              <a:t>Who was the powerful totalitarian leader of Russia after its revolution?</a:t>
            </a:r>
            <a:endParaRPr lang="en-US" sz="4400" dirty="0"/>
          </a:p>
        </p:txBody>
      </p:sp>
      <p:sp>
        <p:nvSpPr>
          <p:cNvPr id="3" name="Content Placeholder 2"/>
          <p:cNvSpPr>
            <a:spLocks noGrp="1"/>
          </p:cNvSpPr>
          <p:nvPr>
            <p:ph idx="1"/>
          </p:nvPr>
        </p:nvSpPr>
        <p:spPr>
          <a:xfrm>
            <a:off x="609600" y="2667000"/>
            <a:ext cx="7765322" cy="2438400"/>
          </a:xfrm>
        </p:spPr>
        <p:txBody>
          <a:bodyPr>
            <a:normAutofit/>
          </a:bodyPr>
          <a:lstStyle/>
          <a:p>
            <a:r>
              <a:rPr lang="en-US" sz="2800" dirty="0" smtClean="0"/>
              <a:t>What does “totalitarian” mean?</a:t>
            </a:r>
          </a:p>
          <a:p>
            <a:r>
              <a:rPr lang="en-US" sz="2800" dirty="0" smtClean="0"/>
              <a:t>What was life like under this leader’s rule?</a:t>
            </a:r>
            <a:endParaRPr lang="en-US" sz="2800" dirty="0"/>
          </a:p>
        </p:txBody>
      </p:sp>
      <p:pic>
        <p:nvPicPr>
          <p:cNvPr id="2050" name="Picture 2" descr="http://cdn.history.com/sites/2/2013/12/joseph-stalin-AB.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586" y="4114800"/>
            <a:ext cx="3181350" cy="238125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130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52400"/>
            <a:ext cx="7765322" cy="970450"/>
          </a:xfrm>
        </p:spPr>
        <p:txBody>
          <a:bodyPr>
            <a:normAutofit/>
          </a:bodyPr>
          <a:lstStyle/>
          <a:p>
            <a:r>
              <a:rPr lang="en-US" sz="4800" dirty="0" smtClean="0"/>
              <a:t>Fascism</a:t>
            </a:r>
            <a:endParaRPr lang="en-US" sz="4800" dirty="0"/>
          </a:p>
        </p:txBody>
      </p:sp>
      <p:sp>
        <p:nvSpPr>
          <p:cNvPr id="3" name="Content Placeholder 2"/>
          <p:cNvSpPr>
            <a:spLocks noGrp="1"/>
          </p:cNvSpPr>
          <p:nvPr>
            <p:ph idx="1"/>
          </p:nvPr>
        </p:nvSpPr>
        <p:spPr>
          <a:xfrm>
            <a:off x="685346" y="1295400"/>
            <a:ext cx="7765322" cy="4058751"/>
          </a:xfrm>
        </p:spPr>
        <p:txBody>
          <a:bodyPr>
            <a:normAutofit/>
          </a:bodyPr>
          <a:lstStyle/>
          <a:p>
            <a:r>
              <a:rPr lang="en-US" sz="2800" b="1" dirty="0" smtClean="0"/>
              <a:t>A type of government: </a:t>
            </a:r>
            <a:r>
              <a:rPr lang="en-US" sz="2800" dirty="0" smtClean="0"/>
              <a:t>the goals of the government are thought to be more important than those of individual people</a:t>
            </a:r>
          </a:p>
          <a:p>
            <a:r>
              <a:rPr lang="en-US" sz="2800" dirty="0" smtClean="0"/>
              <a:t>In some places, fascism also came to mean </a:t>
            </a:r>
            <a:r>
              <a:rPr lang="en-US" sz="2800" b="1" u="sng" dirty="0" smtClean="0"/>
              <a:t>hatred of certain ethnic groups</a:t>
            </a:r>
            <a:endParaRPr lang="en-US" sz="2800" b="1" u="sng" dirty="0"/>
          </a:p>
        </p:txBody>
      </p:sp>
      <p:pic>
        <p:nvPicPr>
          <p:cNvPr id="4098" name="Picture 2" descr="http://fc05.deviantart.net/images3/i/2004/10/7/6/fascism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943" y="3886200"/>
            <a:ext cx="3616657" cy="2712493"/>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78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84" y="94354"/>
            <a:ext cx="7765322" cy="970450"/>
          </a:xfrm>
        </p:spPr>
        <p:txBody>
          <a:bodyPr/>
          <a:lstStyle/>
          <a:p>
            <a:r>
              <a:rPr lang="en-US" dirty="0" smtClean="0"/>
              <a:t>What beliefs are key to fascism?</a:t>
            </a:r>
            <a:endParaRPr lang="en-US" dirty="0"/>
          </a:p>
        </p:txBody>
      </p:sp>
      <p:sp>
        <p:nvSpPr>
          <p:cNvPr id="3" name="Content Placeholder 2"/>
          <p:cNvSpPr>
            <a:spLocks noGrp="1"/>
          </p:cNvSpPr>
          <p:nvPr>
            <p:ph idx="1"/>
          </p:nvPr>
        </p:nvSpPr>
        <p:spPr>
          <a:xfrm>
            <a:off x="686484" y="1193041"/>
            <a:ext cx="7765322" cy="4058751"/>
          </a:xfrm>
        </p:spPr>
        <p:txBody>
          <a:bodyPr>
            <a:normAutofit/>
          </a:bodyPr>
          <a:lstStyle/>
          <a:p>
            <a:r>
              <a:rPr lang="en-US" sz="2800" dirty="0" smtClean="0"/>
              <a:t>A powerful leader</a:t>
            </a:r>
          </a:p>
          <a:p>
            <a:r>
              <a:rPr lang="en-US" sz="2800" dirty="0" smtClean="0"/>
              <a:t>Totalitarian government</a:t>
            </a:r>
          </a:p>
          <a:p>
            <a:r>
              <a:rPr lang="en-US" sz="2800" dirty="0" smtClean="0"/>
              <a:t>Extreme nationalism</a:t>
            </a:r>
            <a:endParaRPr lang="en-US" sz="2800" dirty="0"/>
          </a:p>
        </p:txBody>
      </p:sp>
      <p:pic>
        <p:nvPicPr>
          <p:cNvPr id="5122" name="Picture 2" descr="http://www.independent.co.uk/migration_catalog/article5292934.ece/binary/original/Pg-31-fascism-gett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80050"/>
            <a:ext cx="3932152" cy="268385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5124" name="Picture 4" descr="http://media.web.britannica.com/eb-media/47/129647-004-439472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58625"/>
            <a:ext cx="5398951" cy="3514227"/>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8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237" y="304800"/>
            <a:ext cx="8374468" cy="970450"/>
          </a:xfrm>
        </p:spPr>
        <p:txBody>
          <a:bodyPr>
            <a:noAutofit/>
          </a:bodyPr>
          <a:lstStyle/>
          <a:p>
            <a:r>
              <a:rPr lang="en-US" sz="4800" dirty="0" smtClean="0"/>
              <a:t>Mussolini and Hitler join forces</a:t>
            </a:r>
            <a:endParaRPr lang="en-US" sz="4800" dirty="0"/>
          </a:p>
        </p:txBody>
      </p:sp>
      <p:sp>
        <p:nvSpPr>
          <p:cNvPr id="3" name="Content Placeholder 2"/>
          <p:cNvSpPr>
            <a:spLocks noGrp="1"/>
          </p:cNvSpPr>
          <p:nvPr>
            <p:ph idx="1"/>
          </p:nvPr>
        </p:nvSpPr>
        <p:spPr>
          <a:xfrm>
            <a:off x="685346" y="1275250"/>
            <a:ext cx="7765322" cy="4058751"/>
          </a:xfrm>
        </p:spPr>
        <p:txBody>
          <a:bodyPr>
            <a:normAutofit/>
          </a:bodyPr>
          <a:lstStyle/>
          <a:p>
            <a:r>
              <a:rPr lang="en-US" sz="2800" dirty="0" smtClean="0"/>
              <a:t>Another fascist dictator was </a:t>
            </a:r>
            <a:r>
              <a:rPr lang="en-US" sz="3200" b="1" dirty="0" smtClean="0"/>
              <a:t>Adolf Hitler </a:t>
            </a:r>
            <a:r>
              <a:rPr lang="en-US" sz="2800" dirty="0" smtClean="0"/>
              <a:t>of Germany</a:t>
            </a:r>
          </a:p>
          <a:p>
            <a:r>
              <a:rPr lang="en-US" sz="2800" dirty="0" smtClean="0"/>
              <a:t>After Mussolini took control of Ethiopia in 1936, the two dictators </a:t>
            </a:r>
            <a:r>
              <a:rPr lang="en-US" sz="2800" b="1" u="sng" dirty="0" smtClean="0"/>
              <a:t>joined forces</a:t>
            </a:r>
            <a:endParaRPr lang="en-US" sz="2800" b="1" u="sng" dirty="0"/>
          </a:p>
        </p:txBody>
      </p:sp>
      <p:pic>
        <p:nvPicPr>
          <p:cNvPr id="6146" name="Picture 2" descr="http://images.thetruthaboutcars.com/2011/04/Hitler-Mussolini-in-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52800"/>
            <a:ext cx="5623743" cy="336383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80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would you contrast fascism and democracy?</a:t>
            </a:r>
            <a:endParaRPr lang="en-US" dirty="0"/>
          </a:p>
        </p:txBody>
      </p:sp>
      <p:sp>
        <p:nvSpPr>
          <p:cNvPr id="3" name="Content Placeholder 2"/>
          <p:cNvSpPr>
            <a:spLocks noGrp="1"/>
          </p:cNvSpPr>
          <p:nvPr>
            <p:ph idx="1"/>
          </p:nvPr>
        </p:nvSpPr>
        <p:spPr>
          <a:xfrm>
            <a:off x="673973" y="1905000"/>
            <a:ext cx="7765322" cy="4058751"/>
          </a:xfrm>
        </p:spPr>
        <p:txBody>
          <a:bodyPr>
            <a:normAutofit/>
          </a:bodyPr>
          <a:lstStyle/>
          <a:p>
            <a:r>
              <a:rPr lang="en-US" sz="2800" dirty="0" smtClean="0"/>
              <a:t>Fascism: people serve government</a:t>
            </a:r>
          </a:p>
          <a:p>
            <a:r>
              <a:rPr lang="en-US" sz="2800" dirty="0" smtClean="0"/>
              <a:t>Democracy: government serves people</a:t>
            </a:r>
            <a:endParaRPr lang="en-US" sz="2800" dirty="0"/>
          </a:p>
        </p:txBody>
      </p:sp>
      <p:sp>
        <p:nvSpPr>
          <p:cNvPr id="4" name="Rectangle 3"/>
          <p:cNvSpPr/>
          <p:nvPr/>
        </p:nvSpPr>
        <p:spPr>
          <a:xfrm>
            <a:off x="1066800" y="1905000"/>
            <a:ext cx="6103532"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2.bp.blogspot.com/-dOBoccJhTmg/U3ZwM1xvR9I/AAAAAAAA7xc/54JrifLF41Q/s1600/ower+to+the+peo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64" y="3826096"/>
            <a:ext cx="4390422" cy="2323853"/>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564" y="5702141"/>
            <a:ext cx="1944763" cy="523220"/>
          </a:xfrm>
          <a:prstGeom prst="rect">
            <a:avLst/>
          </a:prstGeom>
          <a:noFill/>
        </p:spPr>
        <p:txBody>
          <a:bodyPr wrap="none" rtlCol="0">
            <a:spAutoFit/>
          </a:bodyPr>
          <a:lstStyle/>
          <a:p>
            <a:r>
              <a:rPr lang="en-US" sz="2800" dirty="0" smtClean="0">
                <a:solidFill>
                  <a:schemeClr val="accent1">
                    <a:lumMod val="75000"/>
                  </a:schemeClr>
                </a:solidFill>
              </a:rPr>
              <a:t>Democracy</a:t>
            </a:r>
            <a:endParaRPr lang="en-US" dirty="0">
              <a:solidFill>
                <a:schemeClr val="accent1">
                  <a:lumMod val="75000"/>
                </a:schemeClr>
              </a:solidFill>
            </a:endParaRPr>
          </a:p>
        </p:txBody>
      </p:sp>
      <p:pic>
        <p:nvPicPr>
          <p:cNvPr id="16386" name="Picture 2" descr="http://upload.wikimedia.org/wikipedia/en/9/97/Benito_Mussolini_Roman_Sal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46359"/>
            <a:ext cx="3810000" cy="2828925"/>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53000" y="3746359"/>
            <a:ext cx="1415067" cy="523220"/>
          </a:xfrm>
          <a:prstGeom prst="rect">
            <a:avLst/>
          </a:prstGeom>
          <a:noFill/>
        </p:spPr>
        <p:txBody>
          <a:bodyPr wrap="none" rtlCol="0">
            <a:spAutoFit/>
          </a:bodyPr>
          <a:lstStyle/>
          <a:p>
            <a:r>
              <a:rPr lang="en-US" sz="2800" dirty="0" smtClean="0">
                <a:solidFill>
                  <a:schemeClr val="accent1">
                    <a:lumMod val="75000"/>
                  </a:schemeClr>
                </a:solidFill>
              </a:rPr>
              <a:t>Fascism</a:t>
            </a:r>
            <a:endParaRPr lang="en-US" dirty="0">
              <a:solidFill>
                <a:schemeClr val="accent1">
                  <a:lumMod val="75000"/>
                </a:schemeClr>
              </a:solidFill>
            </a:endParaRPr>
          </a:p>
        </p:txBody>
      </p:sp>
    </p:spTree>
    <p:extLst>
      <p:ext uri="{BB962C8B-B14F-4D97-AF65-F5344CB8AC3E}">
        <p14:creationId xmlns:p14="http://schemas.microsoft.com/office/powerpoint/2010/main" val="20112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1219</TotalTime>
  <Words>1690</Words>
  <Application>Microsoft Office PowerPoint</Application>
  <PresentationFormat>On-screen Show (4:3)</PresentationFormat>
  <Paragraphs>192</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Calisto MT</vt:lpstr>
      <vt:lpstr>Trebuchet MS</vt:lpstr>
      <vt:lpstr>Wingdings 2</vt:lpstr>
      <vt:lpstr>Slate</vt:lpstr>
      <vt:lpstr>Day 38 September 30</vt:lpstr>
      <vt:lpstr>Day 39 October 1 </vt:lpstr>
      <vt:lpstr>Day 40 October 2</vt:lpstr>
      <vt:lpstr>WORLD WAR II</vt:lpstr>
      <vt:lpstr>Review: Who was the powerful totalitarian leader of Russia after its revolution?</vt:lpstr>
      <vt:lpstr>Fascism</vt:lpstr>
      <vt:lpstr>What beliefs are key to fascism?</vt:lpstr>
      <vt:lpstr>Mussolini and Hitler join forces</vt:lpstr>
      <vt:lpstr>How would you contrast fascism and democracy?</vt:lpstr>
      <vt:lpstr>Germany After WWI</vt:lpstr>
      <vt:lpstr>Inflation</vt:lpstr>
      <vt:lpstr>The bitter ex-soldier Adolf Hitler</vt:lpstr>
      <vt:lpstr>Depression</vt:lpstr>
      <vt:lpstr>Hitler’s Propaganda</vt:lpstr>
      <vt:lpstr>Hitler’s Propaganda</vt:lpstr>
      <vt:lpstr>The Fascist dictator, Adolf Hitler</vt:lpstr>
      <vt:lpstr>How did Hitler use propaganda to gain power?</vt:lpstr>
      <vt:lpstr>Hitler violates the Treaty of Versailles</vt:lpstr>
      <vt:lpstr>WWII Begins: September 1, 1939</vt:lpstr>
      <vt:lpstr>How did Britain and France respond to the attack on Poland?</vt:lpstr>
      <vt:lpstr>Hitler’s fighting method of blitzkrieg</vt:lpstr>
      <vt:lpstr>The Battle of Britain</vt:lpstr>
      <vt:lpstr>The Soviet Union</vt:lpstr>
      <vt:lpstr>Why do you suppose Hitler broke his pact with Stalin?</vt:lpstr>
      <vt:lpstr>Soviet Union  &amp; Britain = Allies</vt:lpstr>
      <vt:lpstr>Weather  Plays a Part</vt:lpstr>
      <vt:lpstr>Japan</vt:lpstr>
      <vt:lpstr>The United States and Japan</vt:lpstr>
      <vt:lpstr>What do you think Japan did to stop the U.S. from interfering in its expansionist plans?</vt:lpstr>
      <vt:lpstr>Pearl Harbor</vt:lpstr>
      <vt:lpstr>United States Declares War</vt:lpstr>
      <vt:lpstr>“The Longest Day”</vt:lpstr>
      <vt:lpstr>D-Day: June 6, 1944</vt:lpstr>
      <vt:lpstr>Why do you suppose D-Day seemed like “the longest day” to those who took part in it?</vt:lpstr>
      <vt:lpstr>End of the War</vt:lpstr>
      <vt:lpstr>Japan’s Surrender</vt:lpstr>
      <vt:lpstr>Concentration Camps</vt:lpstr>
      <vt:lpstr>The Holocaust</vt:lpstr>
      <vt:lpstr>How can you relate Hitler’s theory of the “master race” to the Holocaust?</vt:lpstr>
      <vt:lpstr>Effects of the War</vt:lpstr>
      <vt:lpstr>Think About It (Partners)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Jill Kostishion</dc:creator>
  <cp:lastModifiedBy>Brittany Luke</cp:lastModifiedBy>
  <cp:revision>125</cp:revision>
  <cp:lastPrinted>2015-10-01T14:16:45Z</cp:lastPrinted>
  <dcterms:created xsi:type="dcterms:W3CDTF">2015-04-08T19:49:24Z</dcterms:created>
  <dcterms:modified xsi:type="dcterms:W3CDTF">2015-10-02T19:00:42Z</dcterms:modified>
</cp:coreProperties>
</file>