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1" r:id="rId4"/>
    <p:sldId id="262" r:id="rId5"/>
    <p:sldId id="263" r:id="rId6"/>
    <p:sldId id="267" r:id="rId7"/>
    <p:sldId id="268" r:id="rId8"/>
    <p:sldId id="271" r:id="rId9"/>
    <p:sldId id="269" r:id="rId10"/>
    <p:sldId id="272" r:id="rId11"/>
    <p:sldId id="270" r:id="rId12"/>
    <p:sldId id="273" r:id="rId13"/>
  </p:sldIdLst>
  <p:sldSz cx="9144000" cy="6858000" type="screen4x3"/>
  <p:notesSz cx="6858000" cy="91170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SS6CG1-2 Governments of Latin America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CB11B-52FF-475E-B18F-C1980DB61D15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8D1E9-9120-42C5-93D5-4D154AAF7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905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SS6CG1-2 Governments of Latin America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E0ADD-9F23-47DD-86EA-778936B7E22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2034A-65E0-4BB4-A009-67377B1B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7072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2034A-65E0-4BB4-A009-67377B1BDC77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SS6CG1-2 Governments of Latin America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4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1/4/2018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1/4/2018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Government of</a:t>
            </a:r>
            <a:br>
              <a:rPr lang="en-US" sz="5400" b="1" dirty="0" smtClean="0"/>
            </a:br>
            <a:r>
              <a:rPr lang="en-US" sz="5400" b="1" dirty="0" smtClean="0"/>
              <a:t>Latin America</a:t>
            </a:r>
            <a:endParaRPr lang="en-US" sz="5400" b="1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819150" y="2743200"/>
            <a:ext cx="7772400" cy="3429000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42950" y="2934206"/>
            <a:ext cx="784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SS6CG1: Government-Compare and Contrast Citizen Participation (Democracy and Autocracy)</a:t>
            </a:r>
            <a:endParaRPr lang="en-US" sz="2400" dirty="0"/>
          </a:p>
          <a:p>
            <a:r>
              <a:rPr lang="en-US" sz="2400" dirty="0"/>
              <a:t>a</a:t>
            </a:r>
            <a:r>
              <a:rPr lang="en-US" sz="2400" dirty="0" smtClean="0"/>
              <a:t>. Autocratic and Democratic (role of citizens in choosing leaders of Mexico, Cuba &amp; Brazil) </a:t>
            </a:r>
            <a:endParaRPr lang="en-US" sz="2400" dirty="0"/>
          </a:p>
          <a:p>
            <a:r>
              <a:rPr lang="en-US" sz="2400" dirty="0"/>
              <a:t>b. </a:t>
            </a:r>
            <a:r>
              <a:rPr lang="en-US" sz="2400" dirty="0" smtClean="0"/>
              <a:t>Two predominant forms of Democratic governments: Parliamentary and Presidential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831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Mexico’s Legislature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Their legislature is bicameral: The Chamber of Deputies and the Senate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200400"/>
            <a:ext cx="3274219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77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Latin American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500" dirty="0" smtClean="0"/>
              <a:t>3. Republic of Cuba</a:t>
            </a:r>
          </a:p>
          <a:p>
            <a:pPr lvl="1"/>
            <a:r>
              <a:rPr lang="en-US" sz="3900" dirty="0"/>
              <a:t>System = </a:t>
            </a:r>
            <a:r>
              <a:rPr lang="en-US" sz="3900" dirty="0" smtClean="0"/>
              <a:t>Unitary </a:t>
            </a:r>
            <a:endParaRPr lang="en-US" sz="3900" dirty="0"/>
          </a:p>
          <a:p>
            <a:pPr lvl="2"/>
            <a:r>
              <a:rPr lang="en-US" sz="1700" dirty="0" smtClean="0"/>
              <a:t>Communist party controls the strong central gov’t &amp; smaller units in country</a:t>
            </a:r>
          </a:p>
          <a:p>
            <a:pPr lvl="1"/>
            <a:r>
              <a:rPr lang="en-US" sz="3900" dirty="0" smtClean="0"/>
              <a:t>Citizen </a:t>
            </a:r>
            <a:r>
              <a:rPr lang="en-US" sz="3900" dirty="0"/>
              <a:t>Participation = </a:t>
            </a:r>
            <a:r>
              <a:rPr lang="en-US" sz="3900" dirty="0" smtClean="0"/>
              <a:t>Communist Dictatorship</a:t>
            </a:r>
          </a:p>
          <a:p>
            <a:pPr lvl="2"/>
            <a:r>
              <a:rPr lang="en-US" sz="1800" dirty="0" smtClean="0"/>
              <a:t>People vote for National Assembly of People’s Power which appoints president – Communist Party must approve all candidates</a:t>
            </a:r>
            <a:endParaRPr lang="en-US" sz="1800" dirty="0"/>
          </a:p>
          <a:p>
            <a:pPr lvl="1"/>
            <a:r>
              <a:rPr lang="en-US" sz="3900" dirty="0"/>
              <a:t>Right to vote: </a:t>
            </a:r>
            <a:r>
              <a:rPr lang="en-US" sz="3900" dirty="0" smtClean="0"/>
              <a:t>16+ may vote</a:t>
            </a:r>
            <a:endParaRPr lang="en-US" sz="3900" dirty="0"/>
          </a:p>
          <a:p>
            <a:pPr lvl="1"/>
            <a:r>
              <a:rPr lang="en-US" sz="3900" dirty="0" smtClean="0"/>
              <a:t>One of least free countries in world - Gov’t controls nearly all aspects of life (property, businesses, factories, farms)</a:t>
            </a:r>
          </a:p>
        </p:txBody>
      </p:sp>
    </p:spTree>
    <p:extLst>
      <p:ext uri="{BB962C8B-B14F-4D97-AF65-F5344CB8AC3E}">
        <p14:creationId xmlns:p14="http://schemas.microsoft.com/office/powerpoint/2010/main" val="313689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Cuba’s Legislative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National </a:t>
            </a:r>
            <a:r>
              <a:rPr lang="en-US" b="1" dirty="0"/>
              <a:t>Assembly</a:t>
            </a:r>
            <a:r>
              <a:rPr lang="en-US" dirty="0"/>
              <a:t> of People's </a:t>
            </a:r>
            <a:r>
              <a:rPr lang="en-US" dirty="0" smtClean="0"/>
              <a:t>Power is the legislative branch for Cuba</a:t>
            </a:r>
          </a:p>
          <a:p>
            <a:r>
              <a:rPr lang="en-US" dirty="0" smtClean="0"/>
              <a:t>They have all the power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86200"/>
            <a:ext cx="247650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2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1. Autocratic/Autocracy</a:t>
            </a:r>
          </a:p>
          <a:p>
            <a:pPr lvl="1"/>
            <a:r>
              <a:rPr lang="en-US" sz="4000" dirty="0" smtClean="0"/>
              <a:t>Power is held by ONE person- </a:t>
            </a:r>
            <a:r>
              <a:rPr lang="en-US" sz="3800" dirty="0" smtClean="0"/>
              <a:t>Sometimes inherited, sometimes taken by military force</a:t>
            </a:r>
          </a:p>
          <a:p>
            <a:pPr lvl="1"/>
            <a:r>
              <a:rPr lang="en-US" sz="3800" dirty="0" smtClean="0"/>
              <a:t>3 types: </a:t>
            </a:r>
          </a:p>
          <a:p>
            <a:pPr lvl="2"/>
            <a:r>
              <a:rPr lang="en-US" sz="3600" dirty="0" smtClean="0"/>
              <a:t>Dictatorship (Hitler)</a:t>
            </a:r>
          </a:p>
          <a:p>
            <a:pPr lvl="2"/>
            <a:r>
              <a:rPr lang="en-US" sz="3600" dirty="0" smtClean="0"/>
              <a:t>Constitutional Monarchy (UK)</a:t>
            </a:r>
          </a:p>
          <a:p>
            <a:pPr lvl="2"/>
            <a:r>
              <a:rPr lang="en-US" sz="3600" dirty="0" smtClean="0"/>
              <a:t>Absolute Monarchy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19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2. Oligarchic/Oligarchy</a:t>
            </a:r>
          </a:p>
          <a:p>
            <a:pPr lvl="1"/>
            <a:r>
              <a:rPr lang="en-US" sz="4000" dirty="0" smtClean="0"/>
              <a:t>Power is held by FEW (family, clan) – Power comes from wealth, social status, or military power</a:t>
            </a:r>
          </a:p>
          <a:p>
            <a:pPr lvl="1"/>
            <a:r>
              <a:rPr lang="en-US" sz="4000" dirty="0" smtClean="0"/>
              <a:t>Elections held – only 1 candidate</a:t>
            </a:r>
            <a:endParaRPr lang="en-US" sz="3800" dirty="0" smtClean="0"/>
          </a:p>
          <a:p>
            <a:pPr lvl="1"/>
            <a:r>
              <a:rPr lang="en-US" sz="3800" dirty="0" smtClean="0"/>
              <a:t>Ex. Ancient Greece &amp; Rome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288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 smtClean="0"/>
              <a:t>3. Democratic/Democracy</a:t>
            </a:r>
          </a:p>
          <a:p>
            <a:pPr lvl="1"/>
            <a:r>
              <a:rPr lang="en-US" sz="4000" dirty="0" smtClean="0"/>
              <a:t>Power is held by THE PEOPLE – Individual freedom &amp; equality is valued</a:t>
            </a:r>
          </a:p>
          <a:p>
            <a:pPr lvl="1"/>
            <a:r>
              <a:rPr lang="en-US" sz="4000" dirty="0" smtClean="0"/>
              <a:t>2 types:</a:t>
            </a:r>
          </a:p>
          <a:p>
            <a:pPr lvl="2"/>
            <a:r>
              <a:rPr lang="en-US" sz="3400" dirty="0" smtClean="0"/>
              <a:t>Direct Democracy (Ancient Athens) – People vote on ALL issues</a:t>
            </a:r>
          </a:p>
          <a:p>
            <a:pPr lvl="2"/>
            <a:r>
              <a:rPr lang="en-US" sz="3400" dirty="0" smtClean="0"/>
              <a:t>Representative Democracy (Republic, USA) – Representatives elected by people vote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22778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500" dirty="0" smtClean="0"/>
              <a:t>1. Parliamentary Democracy</a:t>
            </a:r>
          </a:p>
          <a:p>
            <a:pPr lvl="1"/>
            <a:r>
              <a:rPr lang="en-US" sz="3500" dirty="0" smtClean="0"/>
              <a:t>Citizens elect members of parliament (MP’s)</a:t>
            </a:r>
          </a:p>
          <a:p>
            <a:pPr lvl="1"/>
            <a:r>
              <a:rPr lang="en-US" sz="4000" dirty="0" smtClean="0"/>
              <a:t>MP’s elect leader among themselves called Prime Minister=chief executive</a:t>
            </a:r>
          </a:p>
          <a:p>
            <a:pPr lvl="1"/>
            <a:r>
              <a:rPr lang="en-US" sz="4000" dirty="0" smtClean="0"/>
              <a:t>Chief Ex heads military, enforces laws, and keep country running</a:t>
            </a:r>
          </a:p>
          <a:p>
            <a:pPr lvl="1"/>
            <a:r>
              <a:rPr lang="en-US" sz="4000" dirty="0" smtClean="0"/>
              <a:t>Head of state=symbolic leader (king/queen)</a:t>
            </a:r>
          </a:p>
          <a:p>
            <a:pPr lvl="1"/>
            <a:r>
              <a:rPr lang="en-US" sz="4000" dirty="0" smtClean="0"/>
              <a:t>Ex. Australia, Canada, UK</a:t>
            </a:r>
          </a:p>
        </p:txBody>
      </p:sp>
    </p:spTree>
    <p:extLst>
      <p:ext uri="{BB962C8B-B14F-4D97-AF65-F5344CB8AC3E}">
        <p14:creationId xmlns:p14="http://schemas.microsoft.com/office/powerpoint/2010/main" val="28138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500" dirty="0" smtClean="0"/>
              <a:t>2. Presidential Democracy</a:t>
            </a:r>
          </a:p>
          <a:p>
            <a:pPr lvl="1"/>
            <a:r>
              <a:rPr lang="en-US" sz="3900" dirty="0" smtClean="0"/>
              <a:t>Citizens elect members of legislature</a:t>
            </a:r>
          </a:p>
          <a:p>
            <a:pPr lvl="1"/>
            <a:r>
              <a:rPr lang="en-US" sz="3900" dirty="0" smtClean="0"/>
              <a:t>Chief Ex. &amp; head of state=president</a:t>
            </a:r>
          </a:p>
          <a:p>
            <a:pPr lvl="1"/>
            <a:r>
              <a:rPr lang="en-US" sz="3900" dirty="0" smtClean="0"/>
              <a:t>President runs gov’t &amp; heads military</a:t>
            </a:r>
          </a:p>
          <a:p>
            <a:pPr lvl="1"/>
            <a:r>
              <a:rPr lang="en-US" sz="3900" dirty="0" smtClean="0"/>
              <a:t>Legislature makes laws </a:t>
            </a:r>
          </a:p>
          <a:p>
            <a:pPr lvl="1"/>
            <a:r>
              <a:rPr lang="en-US" sz="4000" dirty="0" smtClean="0"/>
              <a:t>Ex. US, Mexico, Most South Am. countries</a:t>
            </a:r>
          </a:p>
        </p:txBody>
      </p:sp>
    </p:spTree>
    <p:extLst>
      <p:ext uri="{BB962C8B-B14F-4D97-AF65-F5344CB8AC3E}">
        <p14:creationId xmlns:p14="http://schemas.microsoft.com/office/powerpoint/2010/main" val="5611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500" dirty="0" smtClean="0"/>
              <a:t>1. Federative Republic of Brazil</a:t>
            </a:r>
          </a:p>
          <a:p>
            <a:pPr lvl="1"/>
            <a:r>
              <a:rPr lang="en-US" sz="3500" dirty="0" smtClean="0"/>
              <a:t>System = Federal </a:t>
            </a:r>
          </a:p>
          <a:p>
            <a:pPr lvl="2"/>
            <a:r>
              <a:rPr lang="en-US" sz="1700" dirty="0" smtClean="0"/>
              <a:t>Power divided between central gov’t &amp; state and local gov’t</a:t>
            </a:r>
            <a:endParaRPr lang="en-US" sz="2600" dirty="0" smtClean="0"/>
          </a:p>
          <a:p>
            <a:pPr lvl="1"/>
            <a:r>
              <a:rPr lang="en-US" sz="3500" dirty="0" smtClean="0"/>
              <a:t>Citizen Participation = Presidential Democracy</a:t>
            </a:r>
          </a:p>
          <a:p>
            <a:pPr lvl="1"/>
            <a:r>
              <a:rPr lang="en-US" sz="3500" dirty="0" smtClean="0"/>
              <a:t>Right to vote: 18-70=required to vote, optional for 16-17 &amp; 70+</a:t>
            </a:r>
          </a:p>
          <a:p>
            <a:pPr lvl="1"/>
            <a:r>
              <a:rPr lang="en-US" sz="3500" dirty="0" smtClean="0"/>
              <a:t>Average level of freedom – personal property rights are not always protected &amp; court system cannot be trusted in all cases</a:t>
            </a:r>
          </a:p>
        </p:txBody>
      </p:sp>
    </p:spTree>
    <p:extLst>
      <p:ext uri="{BB962C8B-B14F-4D97-AF65-F5344CB8AC3E}">
        <p14:creationId xmlns:p14="http://schemas.microsoft.com/office/powerpoint/2010/main" val="25070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Brazil’s Legislature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National Congress of </a:t>
            </a:r>
            <a:r>
              <a:rPr lang="en-US" b="1" dirty="0"/>
              <a:t>Brazil</a:t>
            </a:r>
            <a:r>
              <a:rPr lang="en-US" dirty="0"/>
              <a:t> </a:t>
            </a:r>
            <a:r>
              <a:rPr lang="en-US" dirty="0" smtClean="0"/>
              <a:t>is their Legislature</a:t>
            </a:r>
          </a:p>
          <a:p>
            <a:r>
              <a:rPr lang="en-US" dirty="0" smtClean="0"/>
              <a:t>They have 81 seats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952" y="3276600"/>
            <a:ext cx="30480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986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Latin American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 smtClean="0"/>
              <a:t>2. United Mexican States</a:t>
            </a:r>
          </a:p>
          <a:p>
            <a:pPr lvl="1"/>
            <a:r>
              <a:rPr lang="en-US" sz="3500" dirty="0"/>
              <a:t>System = Federal </a:t>
            </a:r>
          </a:p>
          <a:p>
            <a:pPr lvl="2"/>
            <a:r>
              <a:rPr lang="en-US" sz="1700" dirty="0"/>
              <a:t>Power divided between central gov’t &amp; state and local gov’t</a:t>
            </a:r>
            <a:endParaRPr lang="en-US" sz="2600" dirty="0"/>
          </a:p>
          <a:p>
            <a:pPr lvl="1"/>
            <a:r>
              <a:rPr lang="en-US" sz="3500" dirty="0"/>
              <a:t>Citizen Participation = Presidential Democracy</a:t>
            </a:r>
          </a:p>
          <a:p>
            <a:pPr lvl="1"/>
            <a:r>
              <a:rPr lang="en-US" sz="3500" dirty="0"/>
              <a:t>Right to vote: </a:t>
            </a:r>
            <a:r>
              <a:rPr lang="en-US" sz="3500" dirty="0" smtClean="0"/>
              <a:t>18+ may vote</a:t>
            </a:r>
            <a:endParaRPr lang="en-US" sz="3500" dirty="0"/>
          </a:p>
          <a:p>
            <a:pPr lvl="1"/>
            <a:r>
              <a:rPr lang="en-US" sz="3500" dirty="0"/>
              <a:t>Average level </a:t>
            </a:r>
            <a:r>
              <a:rPr lang="en-US" sz="3500" dirty="0" smtClean="0"/>
              <a:t>of freedom – court system controlled by central gov’t, not independent of president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13689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388</TotalTime>
  <Words>494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Wingdings</vt:lpstr>
      <vt:lpstr>Wingdings 2</vt:lpstr>
      <vt:lpstr>Civic</vt:lpstr>
      <vt:lpstr>Government of Latin America</vt:lpstr>
      <vt:lpstr>Citizen Participation</vt:lpstr>
      <vt:lpstr>Citizen Participation</vt:lpstr>
      <vt:lpstr>Citizen Participation</vt:lpstr>
      <vt:lpstr>Democratic Governments</vt:lpstr>
      <vt:lpstr>Democratic Governments</vt:lpstr>
      <vt:lpstr>Latin American Government</vt:lpstr>
      <vt:lpstr>Brazil’s Legislature </vt:lpstr>
      <vt:lpstr>Latin American Government</vt:lpstr>
      <vt:lpstr>Mexico’s Legislature</vt:lpstr>
      <vt:lpstr>Latin American Government</vt:lpstr>
      <vt:lpstr>Cuba’s Legislative Branch</vt:lpstr>
    </vt:vector>
  </TitlesOfParts>
  <Company>Henry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Civics/Government of Latin America</dc:title>
  <dc:creator>HCS</dc:creator>
  <cp:lastModifiedBy>Brittany Luke</cp:lastModifiedBy>
  <cp:revision>26</cp:revision>
  <cp:lastPrinted>2013-01-30T12:48:35Z</cp:lastPrinted>
  <dcterms:created xsi:type="dcterms:W3CDTF">2013-01-28T20:22:13Z</dcterms:created>
  <dcterms:modified xsi:type="dcterms:W3CDTF">2018-01-04T15:07:07Z</dcterms:modified>
</cp:coreProperties>
</file>