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75" r:id="rId2"/>
    <p:sldId id="278" r:id="rId3"/>
    <p:sldId id="277" r:id="rId4"/>
    <p:sldId id="279" r:id="rId5"/>
    <p:sldId id="280" r:id="rId6"/>
    <p:sldId id="281" r:id="rId7"/>
    <p:sldId id="282" r:id="rId8"/>
    <p:sldId id="283" r:id="rId9"/>
    <p:sldId id="293" r:id="rId10"/>
    <p:sldId id="284" r:id="rId11"/>
    <p:sldId id="285" r:id="rId12"/>
    <p:sldId id="286" r:id="rId13"/>
    <p:sldId id="291" r:id="rId14"/>
    <p:sldId id="294" r:id="rId15"/>
    <p:sldId id="287" r:id="rId16"/>
    <p:sldId id="296" r:id="rId17"/>
    <p:sldId id="288" r:id="rId18"/>
    <p:sldId id="292" r:id="rId19"/>
    <p:sldId id="295" r:id="rId20"/>
    <p:sldId id="289" r:id="rId21"/>
    <p:sldId id="290" r:id="rId22"/>
    <p:sldId id="276" r:id="rId23"/>
    <p:sldId id="256" r:id="rId24"/>
    <p:sldId id="264" r:id="rId25"/>
    <p:sldId id="263" r:id="rId26"/>
    <p:sldId id="265" r:id="rId27"/>
    <p:sldId id="266" r:id="rId28"/>
    <p:sldId id="267" r:id="rId29"/>
    <p:sldId id="274" r:id="rId30"/>
    <p:sldId id="270" r:id="rId31"/>
    <p:sldId id="271" r:id="rId32"/>
    <p:sldId id="272" r:id="rId33"/>
    <p:sldId id="273" r:id="rId34"/>
    <p:sldId id="257" r:id="rId35"/>
    <p:sldId id="259" r:id="rId36"/>
    <p:sldId id="260" r:id="rId37"/>
    <p:sldId id="261" r:id="rId38"/>
    <p:sldId id="262" r:id="rId39"/>
    <p:sldId id="269" r:id="rId40"/>
    <p:sldId id="268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735E5-5B9F-4B00-A122-3F4418FC0CA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30E4A-9CFC-4561-9395-98D7D455A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30E4A-9CFC-4561-9395-98D7D455A48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86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DFB5-F4B9-4775-8BC7-DEA373A12DD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7E9D-36E6-41B0-BD55-71B226041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95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DFB5-F4B9-4775-8BC7-DEA373A12DD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7E9D-36E6-41B0-BD55-71B226041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48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DFB5-F4B9-4775-8BC7-DEA373A12DD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7E9D-36E6-41B0-BD55-71B226041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DFB5-F4B9-4775-8BC7-DEA373A12DD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7E9D-36E6-41B0-BD55-71B226041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7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DFB5-F4B9-4775-8BC7-DEA373A12DD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7E9D-36E6-41B0-BD55-71B226041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7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DFB5-F4B9-4775-8BC7-DEA373A12DD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7E9D-36E6-41B0-BD55-71B226041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05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DFB5-F4B9-4775-8BC7-DEA373A12DD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7E9D-36E6-41B0-BD55-71B226041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79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DFB5-F4B9-4775-8BC7-DEA373A12DD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7E9D-36E6-41B0-BD55-71B226041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8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DFB5-F4B9-4775-8BC7-DEA373A12DD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7E9D-36E6-41B0-BD55-71B226041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508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DFB5-F4B9-4775-8BC7-DEA373A12DD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7E9D-36E6-41B0-BD55-71B226041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04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DFB5-F4B9-4775-8BC7-DEA373A12DD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87E9D-36E6-41B0-BD55-71B226041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47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8DFB5-F4B9-4775-8BC7-DEA373A12DD8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87E9D-36E6-41B0-BD55-71B226041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0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Day 11 (8/19/15)</a:t>
            </a:r>
            <a:endParaRPr lang="en-US" dirty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55165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Warm-up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sz="2800" dirty="0" smtClean="0"/>
              <a:t>Which two countries are on the Iberian Peninsula?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sz="2800" dirty="0" smtClean="0"/>
              <a:t>What country we are studying lies in Europe and Asia? 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sz="2800" dirty="0" smtClean="0"/>
              <a:t>How is Italy commonly described?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endParaRPr lang="en-US" sz="2800" b="1" dirty="0" smtClean="0"/>
          </a:p>
          <a:p>
            <a:pPr>
              <a:lnSpc>
                <a:spcPct val="80000"/>
              </a:lnSpc>
            </a:pPr>
            <a:r>
              <a:rPr lang="en-US" sz="2800" b="1" dirty="0" smtClean="0"/>
              <a:t>HW: Review your notes from today. Quiz Friday. 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6993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20</a:t>
            </a:r>
            <a:br>
              <a:rPr lang="en-US" dirty="0" smtClean="0"/>
            </a:br>
            <a:r>
              <a:rPr lang="en-US" dirty="0" smtClean="0"/>
              <a:t>September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standard of living?</a:t>
            </a:r>
          </a:p>
          <a:p>
            <a:r>
              <a:rPr lang="en-US" dirty="0" smtClean="0"/>
              <a:t>What is literacy rate?</a:t>
            </a:r>
          </a:p>
          <a:p>
            <a:r>
              <a:rPr lang="en-US" dirty="0" smtClean="0"/>
              <a:t>How are literacy rate and standard of living related?</a:t>
            </a:r>
          </a:p>
          <a:p>
            <a:endParaRPr lang="en-US" dirty="0" smtClean="0"/>
          </a:p>
          <a:p>
            <a:r>
              <a:rPr lang="en-US" dirty="0" smtClean="0"/>
              <a:t>HW: Project!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2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24</a:t>
            </a:r>
            <a:br>
              <a:rPr lang="en-US" dirty="0" smtClean="0"/>
            </a:br>
            <a:r>
              <a:rPr lang="en-US" dirty="0" smtClean="0"/>
              <a:t>September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three categories of languages in Europe?</a:t>
            </a:r>
          </a:p>
          <a:p>
            <a:r>
              <a:rPr lang="en-US" dirty="0" smtClean="0"/>
              <a:t>What languages fall under each category?</a:t>
            </a:r>
          </a:p>
          <a:p>
            <a:r>
              <a:rPr lang="en-US" dirty="0" smtClean="0"/>
              <a:t>How are French and Italian languages alike?</a:t>
            </a:r>
          </a:p>
          <a:p>
            <a:r>
              <a:rPr lang="en-US" dirty="0" smtClean="0"/>
              <a:t>Is Italy or Germany more highly populated?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HW: Study.  Quiz tomorrow on languages and religions. </a:t>
            </a:r>
          </a:p>
        </p:txBody>
      </p:sp>
    </p:spTree>
    <p:extLst>
      <p:ext uri="{BB962C8B-B14F-4D97-AF65-F5344CB8AC3E}">
        <p14:creationId xmlns:p14="http://schemas.microsoft.com/office/powerpoint/2010/main" val="376448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23</a:t>
            </a:r>
            <a:br>
              <a:rPr lang="en-US" dirty="0" smtClean="0"/>
            </a:br>
            <a:r>
              <a:rPr lang="en-US" dirty="0" smtClean="0"/>
              <a:t>September </a:t>
            </a:r>
            <a:r>
              <a:rPr lang="en-US" dirty="0"/>
              <a:t>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a population density map tell you?</a:t>
            </a:r>
          </a:p>
          <a:p>
            <a:r>
              <a:rPr lang="en-US" dirty="0" smtClean="0"/>
              <a:t>If a country has a literacy rate of 34%, what does that tell you about the country?</a:t>
            </a:r>
          </a:p>
          <a:p>
            <a:r>
              <a:rPr lang="en-US" dirty="0" smtClean="0"/>
              <a:t>What things can improve a person’s standard of living?</a:t>
            </a:r>
          </a:p>
          <a:p>
            <a:endParaRPr lang="en-US" dirty="0"/>
          </a:p>
          <a:p>
            <a:r>
              <a:rPr lang="en-US" dirty="0" smtClean="0"/>
              <a:t>HW: Study government notes.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25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September 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Day 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an autocracy.</a:t>
            </a:r>
          </a:p>
          <a:p>
            <a:r>
              <a:rPr lang="en-US" dirty="0" smtClean="0"/>
              <a:t>What is the difference between an autocracy and oligarchy?</a:t>
            </a:r>
          </a:p>
          <a:p>
            <a:r>
              <a:rPr lang="en-US" dirty="0" smtClean="0"/>
              <a:t>In a democracy, citizens can participate by _________.</a:t>
            </a:r>
          </a:p>
          <a:p>
            <a:endParaRPr lang="en-US" dirty="0"/>
          </a:p>
          <a:p>
            <a:r>
              <a:rPr lang="en-US" dirty="0" smtClean="0"/>
              <a:t>HW: Study for quiz! Use notes and Mrs. </a:t>
            </a:r>
            <a:r>
              <a:rPr lang="en-US" smtClean="0"/>
              <a:t>Luke’s site!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275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September 9</a:t>
            </a:r>
            <a:br>
              <a:rPr lang="en-US" dirty="0" smtClean="0"/>
            </a:br>
            <a:r>
              <a:rPr lang="en-US" dirty="0" smtClean="0"/>
              <a:t>Day 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an example of an autocracy.</a:t>
            </a:r>
          </a:p>
          <a:p>
            <a:r>
              <a:rPr lang="en-US" dirty="0" smtClean="0"/>
              <a:t>What country has a parliamentary democracy?</a:t>
            </a:r>
          </a:p>
          <a:p>
            <a:r>
              <a:rPr lang="en-US" dirty="0" smtClean="0"/>
              <a:t>What country south of the U.S. has an autocracy?</a:t>
            </a:r>
          </a:p>
          <a:p>
            <a:endParaRPr lang="en-US" dirty="0"/>
          </a:p>
          <a:p>
            <a:r>
              <a:rPr lang="en-US" dirty="0" smtClean="0"/>
              <a:t>HW: Have a great weekend!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12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Day 26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September 14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What type of distribution of power shares power equally between the states and central government?</a:t>
            </a:r>
          </a:p>
          <a:p>
            <a:r>
              <a:rPr lang="en-US" dirty="0" smtClean="0"/>
              <a:t>In a unitary government, ______ &gt; _______.</a:t>
            </a:r>
            <a:endParaRPr lang="en-US" dirty="0"/>
          </a:p>
          <a:p>
            <a:r>
              <a:rPr lang="en-US" dirty="0" smtClean="0"/>
              <a:t>In a confederation, _______ &gt; _________.</a:t>
            </a:r>
          </a:p>
          <a:p>
            <a:endParaRPr lang="en-US" dirty="0"/>
          </a:p>
          <a:p>
            <a:r>
              <a:rPr lang="en-US" dirty="0" smtClean="0"/>
              <a:t>HW: Current event due Friday!</a:t>
            </a:r>
          </a:p>
        </p:txBody>
      </p:sp>
    </p:spTree>
    <p:extLst>
      <p:ext uri="{BB962C8B-B14F-4D97-AF65-F5344CB8AC3E}">
        <p14:creationId xmlns:p14="http://schemas.microsoft.com/office/powerpoint/2010/main" val="311637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30</a:t>
            </a:r>
            <a:br>
              <a:rPr lang="en-US" dirty="0" smtClean="0"/>
            </a:br>
            <a:r>
              <a:rPr lang="en-US" dirty="0" smtClean="0"/>
              <a:t>September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exploration?</a:t>
            </a:r>
          </a:p>
          <a:p>
            <a:r>
              <a:rPr lang="en-US" dirty="0" smtClean="0"/>
              <a:t>Name 2 explorers.</a:t>
            </a:r>
          </a:p>
          <a:p>
            <a:r>
              <a:rPr lang="en-US" dirty="0" smtClean="0"/>
              <a:t>Why did explorers want to explore the world?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HW: Study for exploration quiz </a:t>
            </a:r>
            <a:r>
              <a:rPr lang="en-US" smtClean="0"/>
              <a:t>on Friday.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0629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26 </a:t>
            </a:r>
            <a:br>
              <a:rPr lang="en-US" dirty="0" smtClean="0"/>
            </a:br>
            <a:r>
              <a:rPr lang="en-US" dirty="0" smtClean="0"/>
              <a:t>September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European Union? (Look in your book)</a:t>
            </a:r>
          </a:p>
          <a:p>
            <a:r>
              <a:rPr lang="en-US" dirty="0" smtClean="0"/>
              <a:t>Define tariff.</a:t>
            </a:r>
          </a:p>
          <a:p>
            <a:r>
              <a:rPr lang="en-US" dirty="0" smtClean="0"/>
              <a:t>Why is it important for countries </a:t>
            </a:r>
            <a:r>
              <a:rPr lang="en-US" smtClean="0"/>
              <a:t>to trade?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HW: Project due tomorrow!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72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25</a:t>
            </a:r>
            <a:br>
              <a:rPr lang="en-US" dirty="0" smtClean="0"/>
            </a:br>
            <a:r>
              <a:rPr lang="en-US" dirty="0" smtClean="0"/>
              <a:t>September 12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two types of democracies?</a:t>
            </a:r>
          </a:p>
          <a:p>
            <a:r>
              <a:rPr lang="en-US" dirty="0" smtClean="0"/>
              <a:t>What can you ALWAYS do in a democracy?</a:t>
            </a:r>
          </a:p>
          <a:p>
            <a:r>
              <a:rPr lang="en-US" dirty="0" smtClean="0"/>
              <a:t>List a type government you cannot vote in. </a:t>
            </a:r>
          </a:p>
          <a:p>
            <a:endParaRPr lang="en-US" dirty="0"/>
          </a:p>
          <a:p>
            <a:r>
              <a:rPr lang="en-US" dirty="0" smtClean="0"/>
              <a:t>HW</a:t>
            </a:r>
            <a:r>
              <a:rPr lang="en-US" smtClean="0"/>
              <a:t>: Current event due Friday!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38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26</a:t>
            </a:r>
            <a:br>
              <a:rPr lang="en-US" dirty="0" smtClean="0"/>
            </a:br>
            <a:r>
              <a:rPr lang="en-US" dirty="0" smtClean="0"/>
              <a:t>September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________ means to believe in one god.</a:t>
            </a:r>
          </a:p>
          <a:p>
            <a:r>
              <a:rPr lang="en-US" dirty="0" smtClean="0"/>
              <a:t>Monarchy means there is:</a:t>
            </a:r>
          </a:p>
          <a:p>
            <a:r>
              <a:rPr lang="en-US" dirty="0" smtClean="0"/>
              <a:t>What is a constitutional monarchy?</a:t>
            </a:r>
          </a:p>
          <a:p>
            <a:endParaRPr lang="en-US" dirty="0"/>
          </a:p>
          <a:p>
            <a:r>
              <a:rPr lang="en-US" dirty="0" smtClean="0"/>
              <a:t>HW</a:t>
            </a:r>
            <a:r>
              <a:rPr lang="en-US" smtClean="0"/>
              <a:t>: Current event due Friday!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5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15</a:t>
            </a:r>
            <a:br>
              <a:rPr lang="en-US" dirty="0" smtClean="0"/>
            </a:br>
            <a:r>
              <a:rPr lang="en-US" dirty="0" smtClean="0"/>
              <a:t>August 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are Alps located?</a:t>
            </a:r>
          </a:p>
          <a:p>
            <a:r>
              <a:rPr lang="en-US" dirty="0" smtClean="0"/>
              <a:t>Where are the Pyrenees located?</a:t>
            </a:r>
          </a:p>
          <a:p>
            <a:r>
              <a:rPr lang="en-US" dirty="0" smtClean="0"/>
              <a:t>What is significant about the Ural Mountains?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HW: Have a great weekend!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4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36</a:t>
            </a:r>
            <a:br>
              <a:rPr lang="en-US" dirty="0" smtClean="0"/>
            </a:br>
            <a:r>
              <a:rPr lang="en-US" dirty="0" smtClean="0"/>
              <a:t>September 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Define currency.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currency does the EU use?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is a tariff?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Does the EU have tariffs?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HW: Complete worksheet on physical features of Europe.</a:t>
            </a:r>
          </a:p>
          <a:p>
            <a:pPr marL="457200" lvl="1" indent="0">
              <a:buNone/>
            </a:pPr>
            <a:r>
              <a:rPr lang="en-US" dirty="0" smtClean="0"/>
              <a:t>Sheppardsoftware.com</a:t>
            </a:r>
          </a:p>
          <a:p>
            <a:pPr marL="457200" lvl="1" indent="0">
              <a:buNone/>
            </a:pPr>
            <a:r>
              <a:rPr lang="en-US" dirty="0" smtClean="0"/>
              <a:t>Quizlet.com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18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37</a:t>
            </a:r>
            <a:br>
              <a:rPr lang="en-US" dirty="0" smtClean="0"/>
            </a:br>
            <a:r>
              <a:rPr lang="en-US" dirty="0" smtClean="0"/>
              <a:t>September 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EU  mean by free trade?</a:t>
            </a:r>
          </a:p>
          <a:p>
            <a:r>
              <a:rPr lang="en-US" dirty="0" smtClean="0"/>
              <a:t>Who discovered what is now America?</a:t>
            </a:r>
          </a:p>
          <a:p>
            <a:r>
              <a:rPr lang="en-US" dirty="0" smtClean="0"/>
              <a:t>When did he discover America?</a:t>
            </a:r>
          </a:p>
          <a:p>
            <a:endParaRPr lang="en-US" dirty="0"/>
          </a:p>
          <a:p>
            <a:r>
              <a:rPr lang="en-US" dirty="0" smtClean="0"/>
              <a:t>HW: None. Have a good weekend! </a:t>
            </a:r>
            <a:r>
              <a:rPr lang="en-US" dirty="0" smtClean="0">
                <a:sym typeface="Wingdings" pitchFamily="2" charset="2"/>
              </a:rPr>
              <a:t> `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11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and create...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Read pages 122-124 of the CRCT book.</a:t>
            </a:r>
          </a:p>
          <a:p>
            <a:r>
              <a:rPr lang="en-US" dirty="0" err="1" smtClean="0"/>
              <a:t>Highlite</a:t>
            </a:r>
            <a:r>
              <a:rPr lang="en-US" dirty="0" smtClean="0"/>
              <a:t> the information on the chart as you read about it. You will use this skill in just a few minutes.</a:t>
            </a:r>
          </a:p>
          <a:p>
            <a:r>
              <a:rPr lang="en-US" dirty="0" smtClean="0"/>
              <a:t>Now create a chart like the one I gave you listing location, climate, natural resources, population, area, where people live, and trade.</a:t>
            </a:r>
          </a:p>
          <a:p>
            <a:r>
              <a:rPr lang="en-US" dirty="0" smtClean="0"/>
              <a:t>The two columns should be labeled </a:t>
            </a:r>
            <a:r>
              <a:rPr lang="en-US" i="1" dirty="0" smtClean="0"/>
              <a:t>United Kingdom </a:t>
            </a:r>
            <a:r>
              <a:rPr lang="en-US" dirty="0" smtClean="0"/>
              <a:t>and </a:t>
            </a:r>
            <a:r>
              <a:rPr lang="en-US" i="1" dirty="0" smtClean="0"/>
              <a:t>Russia.</a:t>
            </a:r>
          </a:p>
          <a:p>
            <a:r>
              <a:rPr lang="en-US" dirty="0" smtClean="0"/>
              <a:t>Now read pages 118-121 and fill in the chart as you read.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12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197" y="1371600"/>
            <a:ext cx="4495800" cy="35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56307" y="0"/>
            <a:ext cx="845820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Europe</a:t>
            </a:r>
            <a:endParaRPr lang="en-US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49025" y="4724400"/>
            <a:ext cx="612214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France, Germany, 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Italy, </a:t>
            </a: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United Kingdom and </a:t>
            </a:r>
          </a:p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Russia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435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8382230" cy="554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7924800" cy="4906963"/>
          </a:xfrm>
        </p:spPr>
        <p:txBody>
          <a:bodyPr>
            <a:normAutofit/>
          </a:bodyPr>
          <a:lstStyle/>
          <a:p>
            <a:r>
              <a:rPr lang="en-US" b="1" dirty="0" smtClean="0"/>
              <a:t>Natural Resources: </a:t>
            </a:r>
          </a:p>
          <a:p>
            <a:r>
              <a:rPr lang="en-US" b="1" dirty="0" smtClean="0"/>
              <a:t>Oil, timber, coal, zinc, petroleum and many others.</a:t>
            </a:r>
          </a:p>
          <a:p>
            <a:r>
              <a:rPr lang="en-US" b="1" dirty="0" smtClean="0"/>
              <a:t>Exports: Machinery, textiles, aircraft, clothing, military equipment.</a:t>
            </a:r>
          </a:p>
          <a:p>
            <a:r>
              <a:rPr lang="en-US" b="1" dirty="0" smtClean="0"/>
              <a:t>Imports:  vehicles, plastic, crude oil, chemicals, etc.</a:t>
            </a:r>
          </a:p>
          <a:p>
            <a:r>
              <a:rPr lang="en-US" b="1" dirty="0" smtClean="0"/>
              <a:t>Population: 65.45 Million (2011)</a:t>
            </a:r>
          </a:p>
        </p:txBody>
      </p:sp>
      <p:sp>
        <p:nvSpPr>
          <p:cNvPr id="5" name="Rectangle 4"/>
          <p:cNvSpPr/>
          <p:nvPr/>
        </p:nvSpPr>
        <p:spPr>
          <a:xfrm>
            <a:off x="1600200" y="381000"/>
            <a:ext cx="5715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France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560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36" y="498764"/>
            <a:ext cx="8229600" cy="5981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467600" cy="472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Natural Resources: Coal, natural gas, iron, oil, ore, timber, etc.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Exports: Machinery, aircraft, textiles, clothing, plastics, etc.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Imports: Textiles, fuel, paper products, machinery, food such as cheese, etc.</a:t>
            </a:r>
          </a:p>
          <a:p>
            <a:r>
              <a:rPr lang="en-US" b="1" dirty="0" smtClean="0"/>
              <a:t>Population: 81.6 Million (2011) 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2667001" y="498764"/>
            <a:ext cx="3810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Germany</a:t>
            </a:r>
            <a:endParaRPr lang="en-US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334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49" y="685800"/>
            <a:ext cx="8502998" cy="5668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948" y="1600200"/>
            <a:ext cx="79248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Natural Resources include:  Natural gas, oil, mercury, zinc, etc. </a:t>
            </a:r>
          </a:p>
          <a:p>
            <a:r>
              <a:rPr lang="en-US" b="1" dirty="0" smtClean="0"/>
              <a:t>Exports: food, </a:t>
            </a:r>
            <a:r>
              <a:rPr lang="en-US" sz="2400" b="1" dirty="0" smtClean="0"/>
              <a:t>clothing</a:t>
            </a:r>
            <a:r>
              <a:rPr lang="en-US" b="1" dirty="0" smtClean="0"/>
              <a:t>, machinery, automobiles, etc.</a:t>
            </a:r>
          </a:p>
          <a:p>
            <a:r>
              <a:rPr lang="en-US" b="1" dirty="0" smtClean="0"/>
              <a:t>Imports:  chemicals, transport equipment, minerals, food, textiles, clothing, etc.</a:t>
            </a:r>
          </a:p>
          <a:p>
            <a:r>
              <a:rPr lang="en-US" b="1" dirty="0" smtClean="0"/>
              <a:t>Population: 60.7 Million (2011)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905000" y="381000"/>
            <a:ext cx="51053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Italy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608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71055"/>
            <a:ext cx="88011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8229600" cy="414496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Coal, </a:t>
            </a:r>
            <a:r>
              <a:rPr lang="en-US" b="1" dirty="0" smtClean="0"/>
              <a:t>natural gas, ore, lead, tin, clay, petroleum, and others.</a:t>
            </a:r>
          </a:p>
          <a:p>
            <a:r>
              <a:rPr lang="en-US" b="1" dirty="0" smtClean="0"/>
              <a:t>5</a:t>
            </a:r>
            <a:r>
              <a:rPr lang="en-US" b="1" baseline="30000" dirty="0" smtClean="0"/>
              <a:t>TH</a:t>
            </a:r>
            <a:r>
              <a:rPr lang="en-US" b="1" dirty="0" smtClean="0"/>
              <a:t> largest trading nation </a:t>
            </a:r>
            <a:endParaRPr lang="en-US" b="1" dirty="0"/>
          </a:p>
          <a:p>
            <a:r>
              <a:rPr lang="en-US" b="1" dirty="0" smtClean="0"/>
              <a:t>Exports: Medical and pharmaceutical products, machinery, aircraft and automobiles</a:t>
            </a:r>
          </a:p>
          <a:p>
            <a:r>
              <a:rPr lang="en-US" b="1" dirty="0" smtClean="0"/>
              <a:t>Imports: Copper, metals, lead, rubber and food</a:t>
            </a:r>
          </a:p>
          <a:p>
            <a:r>
              <a:rPr lang="en-US" b="1" dirty="0" smtClean="0"/>
              <a:t>Main trade p</a:t>
            </a:r>
            <a:r>
              <a:rPr lang="en-US" b="1" dirty="0" smtClean="0">
                <a:solidFill>
                  <a:schemeClr val="bg1"/>
                </a:solidFill>
              </a:rPr>
              <a:t>artne</a:t>
            </a:r>
            <a:r>
              <a:rPr lang="en-US" b="1" dirty="0" smtClean="0"/>
              <a:t>rs are United S</a:t>
            </a:r>
            <a:r>
              <a:rPr lang="en-US" b="1" dirty="0" smtClean="0">
                <a:solidFill>
                  <a:schemeClr val="bg1"/>
                </a:solidFill>
              </a:rPr>
              <a:t>tates</a:t>
            </a:r>
            <a:r>
              <a:rPr lang="en-US" b="1" dirty="0" smtClean="0"/>
              <a:t>, France, and Germany</a:t>
            </a:r>
          </a:p>
          <a:p>
            <a:r>
              <a:rPr lang="en-US" b="1" dirty="0" smtClean="0"/>
              <a:t>Population: </a:t>
            </a:r>
            <a:r>
              <a:rPr lang="en-US" b="1" dirty="0" smtClean="0">
                <a:solidFill>
                  <a:schemeClr val="bg1"/>
                </a:solidFill>
              </a:rPr>
              <a:t>62.3</a:t>
            </a:r>
            <a:r>
              <a:rPr lang="en-US" b="1" dirty="0" smtClean="0"/>
              <a:t> Million (2011)</a:t>
            </a:r>
          </a:p>
        </p:txBody>
      </p:sp>
      <p:sp>
        <p:nvSpPr>
          <p:cNvPr id="6" name="Rectangle 5"/>
          <p:cNvSpPr/>
          <p:nvPr/>
        </p:nvSpPr>
        <p:spPr>
          <a:xfrm>
            <a:off x="2076450" y="838200"/>
            <a:ext cx="56197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United Kingdom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142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91" y="762000"/>
            <a:ext cx="8305800" cy="553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664" y="1447800"/>
            <a:ext cx="8229600" cy="4525963"/>
          </a:xfrm>
        </p:spPr>
        <p:txBody>
          <a:bodyPr/>
          <a:lstStyle/>
          <a:p>
            <a:r>
              <a:rPr lang="en-US" b="1" dirty="0" smtClean="0"/>
              <a:t>World’s largest oil producer</a:t>
            </a:r>
          </a:p>
          <a:p>
            <a:r>
              <a:rPr lang="en-US" b="1" dirty="0" smtClean="0"/>
              <a:t>Exports: natural gas, oil, nickel, etc.</a:t>
            </a:r>
          </a:p>
          <a:p>
            <a:r>
              <a:rPr lang="en-US" b="1" dirty="0" smtClean="0"/>
              <a:t>Fishing industry is 4</a:t>
            </a:r>
            <a:r>
              <a:rPr lang="en-US" b="1" baseline="30000" dirty="0" smtClean="0"/>
              <a:t>th</a:t>
            </a:r>
            <a:r>
              <a:rPr lang="en-US" b="1" dirty="0" smtClean="0"/>
              <a:t> largest in the world</a:t>
            </a:r>
          </a:p>
          <a:p>
            <a:r>
              <a:rPr lang="en-US" b="1" dirty="0" smtClean="0"/>
              <a:t>Imports: vehicles, machinery, plastics, metals, fruits, and meat.</a:t>
            </a:r>
          </a:p>
          <a:p>
            <a:r>
              <a:rPr lang="en-US" b="1" dirty="0" smtClean="0"/>
              <a:t>Main trade partners are Germany, Italy, and Netherlands.</a:t>
            </a:r>
          </a:p>
          <a:p>
            <a:r>
              <a:rPr lang="en-US" b="1" dirty="0" smtClean="0"/>
              <a:t>Population: 142.9 Million (2011)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828800" y="568036"/>
            <a:ext cx="4648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Russia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966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990600"/>
            <a:ext cx="5638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Christianity</a:t>
            </a:r>
            <a:endParaRPr lang="en-US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00399" y="2505670"/>
            <a:ext cx="276436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Islam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0828" y="4031673"/>
            <a:ext cx="346350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Judaism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 descr="C:\Users\user\AppData\Local\Microsoft\Windows\Temporary Internet Files\Content.IE5\AEL08N8D\MC9003842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94858"/>
            <a:ext cx="2133600" cy="2072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AppData\Local\Microsoft\Windows\Temporary Internet Files\Content.IE5\8HCNBPPS\MC90043558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73275"/>
            <a:ext cx="2220063" cy="222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AppData\Local\Microsoft\Windows\Temporary Internet Files\Content.IE5\AEL08N8D\MC90039133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2587600" cy="2582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64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Day 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August 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latin typeface="Arial Narrow" pitchFamily="34" charset="0"/>
              </a:rPr>
              <a:t>Describe the difference between weather and climate.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latin typeface="Arial Narrow" pitchFamily="34" charset="0"/>
              </a:rPr>
              <a:t>Give an example of three natural resources.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latin typeface="Arial Narrow" pitchFamily="34" charset="0"/>
              </a:rPr>
              <a:t>Describe the climate of Russia.</a:t>
            </a:r>
          </a:p>
          <a:p>
            <a:pPr marL="457200" lvl="1" indent="0">
              <a:buNone/>
            </a:pPr>
            <a:endParaRPr lang="en-US" b="1" dirty="0" smtClean="0">
              <a:latin typeface="Arial Narrow" pitchFamily="34" charset="0"/>
            </a:endParaRPr>
          </a:p>
          <a:p>
            <a:pPr marL="457200" lvl="1" indent="0">
              <a:buNone/>
            </a:pPr>
            <a:endParaRPr lang="en-US" b="1" dirty="0">
              <a:latin typeface="Arial Narrow" pitchFamily="34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Arial Narrow" pitchFamily="34" charset="0"/>
              </a:rPr>
              <a:t>HW: Study Europe notes. </a:t>
            </a:r>
            <a:endParaRPr lang="en-US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1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Judaism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Judaism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is a religion of just one people: the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Jews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Judaism was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the first to t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each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belief in only one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God</a:t>
            </a:r>
          </a:p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Their first temple was built in Jerusalem, but it was destroyed by the Babylonians</a:t>
            </a:r>
          </a:p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Exiled to Babylon</a:t>
            </a:r>
          </a:p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They hope that Jerusalem will be their home again</a:t>
            </a:r>
          </a:p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Two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other important religions developed from Judaism: Christianity and Islam.</a:t>
            </a:r>
          </a:p>
        </p:txBody>
      </p:sp>
    </p:spTree>
    <p:extLst>
      <p:ext uri="{BB962C8B-B14F-4D97-AF65-F5344CB8AC3E}">
        <p14:creationId xmlns:p14="http://schemas.microsoft.com/office/powerpoint/2010/main" val="353548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Beliefs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953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Jews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believe that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God will send a Messiah (a deliverer) to unite them and lead them in His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way 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Christians believe that Jesus was the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Messiah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The Jewish people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anticipate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His arrival in the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future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Judaism teaches that death is not the end and that there is a world to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come 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05399" y="1676400"/>
            <a:ext cx="3837709" cy="435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bg1">
                    <a:lumMod val="95000"/>
                  </a:schemeClr>
                </a:solidFill>
              </a:rPr>
              <a:t>God is one and unique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bg1">
                    <a:lumMod val="95000"/>
                  </a:schemeClr>
                </a:solidFill>
              </a:rPr>
              <a:t>God is the creator 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bg1">
                    <a:lumMod val="95000"/>
                  </a:schemeClr>
                </a:solidFill>
              </a:rPr>
              <a:t>God is transcendent 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bg1">
                    <a:lumMod val="95000"/>
                  </a:schemeClr>
                </a:solidFill>
              </a:rPr>
              <a:t>God is immanent. 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bg1">
                    <a:lumMod val="95000"/>
                  </a:schemeClr>
                </a:solidFill>
              </a:rPr>
              <a:t>God is lawgiver 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bg1">
                    <a:lumMod val="95000"/>
                  </a:schemeClr>
                </a:solidFill>
              </a:rPr>
              <a:t>God is personal 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bg1">
                    <a:lumMod val="95000"/>
                  </a:schemeClr>
                </a:solidFill>
              </a:rPr>
              <a:t>We have the obligation to worship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bg1">
                    <a:lumMod val="95000"/>
                  </a:schemeClr>
                </a:solidFill>
              </a:rPr>
              <a:t>The Torah is God's law 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bg1">
                    <a:lumMod val="95000"/>
                  </a:schemeClr>
                </a:solidFill>
              </a:rPr>
              <a:t>God is judge 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bg1">
                    <a:lumMod val="95000"/>
                  </a:schemeClr>
                </a:solidFill>
              </a:rPr>
              <a:t>The Messiah will come</a:t>
            </a:r>
          </a:p>
        </p:txBody>
      </p:sp>
    </p:spTree>
    <p:extLst>
      <p:ext uri="{BB962C8B-B14F-4D97-AF65-F5344CB8AC3E}">
        <p14:creationId xmlns:p14="http://schemas.microsoft.com/office/powerpoint/2010/main" val="31165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762000"/>
            <a:ext cx="4040188" cy="53641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bg1">
                    <a:lumMod val="95000"/>
                  </a:schemeClr>
                </a:solidFill>
              </a:rPr>
              <a:t>The "Torah," the first five books of the Hebrew Bible, is the most important Jewish scripture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bg1">
                    <a:lumMod val="95000"/>
                  </a:schemeClr>
                </a:solidFill>
              </a:rPr>
              <a:t>It contains the basic laws of </a:t>
            </a: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Judaism</a:t>
            </a:r>
          </a:p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Talmud is another book which talks about good and evils</a:t>
            </a:r>
            <a:endParaRPr lang="en-US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26" name="Picture 2" descr="http://ts3.mm.bing.net/th?id=I4660143308342214&amp;pid=1.8&amp;w=184&amp;h=143&amp;c=7&amp;rs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066800"/>
            <a:ext cx="34290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067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914400"/>
            <a:ext cx="4040188" cy="5211763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bg1">
                    <a:lumMod val="95000"/>
                  </a:schemeClr>
                </a:solidFill>
              </a:rPr>
              <a:t>The Jewish house of worship is called a </a:t>
            </a: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synagogue</a:t>
            </a:r>
            <a:endParaRPr lang="en-US" sz="2800" b="1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2800" b="1" dirty="0">
                <a:solidFill>
                  <a:schemeClr val="bg1">
                    <a:lumMod val="95000"/>
                  </a:schemeClr>
                </a:solidFill>
              </a:rPr>
              <a:t>Today there are over 18 million followers of Judaism scattered throughout the </a:t>
            </a: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world</a:t>
            </a:r>
          </a:p>
          <a:p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bg1">
                    <a:lumMod val="95000"/>
                  </a:schemeClr>
                </a:solidFill>
              </a:rPr>
              <a:t>A large number of those people live in the Jewish nation of Israel. Over six million live in the United </a:t>
            </a: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States</a:t>
            </a:r>
            <a:endParaRPr lang="en-US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720436"/>
            <a:ext cx="3400425" cy="5561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019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</a:rPr>
              <a:t>The early Hebrews who eventually developed into the Jewish religion became the foundation of </a:t>
            </a:r>
            <a:r>
              <a:rPr lang="en-US" dirty="0" smtClean="0">
                <a:solidFill>
                  <a:schemeClr val="bg1"/>
                </a:solidFill>
              </a:rPr>
              <a:t>Christianity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Christianity started about 2000 years ago 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The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central point of Christian belief is that God, the Father, entered into human history as the Son, Jesus of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</a:rPr>
              <a:t>Nazereth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, and arose as the Holy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Spirit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Based on the life and teachings of Jesus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0" y="533400"/>
            <a:ext cx="60197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Christianity</a:t>
            </a:r>
            <a:endParaRPr lang="en-US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857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>
                    <a:lumMod val="95000"/>
                  </a:schemeClr>
                </a:solidFill>
              </a:rPr>
              <a:t>Philosophy </a:t>
            </a:r>
            <a:endParaRPr lang="en-US" sz="6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God is the Creator of the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universe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There is one god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Jesus is both fully man and fully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God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Crucified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, resurrected from the dead, and ascended to the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Father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There are very few Christians that live in Southwest Asia, where Christianity began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78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4191000" cy="48307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The Bible is the Holy Book that records God's revelation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All believers are promised everlasting life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The leader of Christianity was Jesus, and the followers were his 12 disciples</a:t>
            </a:r>
          </a:p>
          <a:p>
            <a:endParaRPr lang="en-US" dirty="0"/>
          </a:p>
        </p:txBody>
      </p:sp>
      <p:pic>
        <p:nvPicPr>
          <p:cNvPr id="7171" name="Picture 3" descr="C:\Users\user\AppData\Local\Microsoft\Windows\Temporary Internet Files\Content.IE5\G4NH54L6\MP90038489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482" y="1600200"/>
            <a:ext cx="3960853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35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>
                    <a:lumMod val="95000"/>
                  </a:schemeClr>
                </a:solidFill>
              </a:rPr>
              <a:t>Islam</a:t>
            </a:r>
            <a:endParaRPr lang="en-US" sz="6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4800600" cy="57150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Islam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is the name given to the religion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preached by Muhammad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Born in Mecca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Founder of Islam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Arose less than 600 years after the death of Christ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It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has about 850 million followers, most of them in the region north and east of the Mediterranean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Sea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691" y="1295401"/>
            <a:ext cx="3833813" cy="5043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700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4343400" cy="5791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The holy book of Islam is the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Qur’an</a:t>
            </a:r>
          </a:p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Muslims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believe its words to be those of Allah himself, spoken to Muhammad by an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angel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Allah, is the Islamic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God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Followers of Islam are called Muslims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  <a:p>
            <a:endParaRPr lang="en-US" b="1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9218" name="Picture 2" descr="C:\Users\user\AppData\Local\Microsoft\Windows\Temporary Internet Files\Content.IE5\8HCNBPPS\MP90017782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990600"/>
            <a:ext cx="3956858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69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524000"/>
            <a:ext cx="3797701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Practices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80318"/>
            <a:ext cx="5105400" cy="48307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Muslims pray five times daily in their mosques (churches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)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While praying, they face the holy city of Mecca (in Saudi-Arabia) and sometimes kneel with faces to the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ground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All Muslims are required to make a pilgrimage (trip to a sacred place) to Mecca at least once in their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lifetime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28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18</a:t>
            </a:r>
            <a:br>
              <a:rPr lang="en-US" dirty="0" smtClean="0"/>
            </a:br>
            <a:r>
              <a:rPr lang="en-US" dirty="0" smtClean="0"/>
              <a:t>August 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Where would </a:t>
            </a:r>
            <a:r>
              <a:rPr lang="en-US" dirty="0" err="1" smtClean="0"/>
              <a:t>tundras</a:t>
            </a:r>
            <a:r>
              <a:rPr lang="en-US" dirty="0" smtClean="0"/>
              <a:t> be located in Europe?</a:t>
            </a:r>
          </a:p>
          <a:p>
            <a:r>
              <a:rPr lang="en-US" dirty="0" smtClean="0"/>
              <a:t>What hemisphere is Europe in if the globe is cut by the equator?</a:t>
            </a:r>
          </a:p>
          <a:p>
            <a:r>
              <a:rPr lang="en-US" dirty="0" smtClean="0"/>
              <a:t>How can location effect a country or people?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HW: Study languages and religions!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76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Philosophy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Muslims learn that life on earth is a period of testing and preparation for the life to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come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Angels record good and bad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deeds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People should behave themselves and help others, trusting in Allah's justice and mercy for their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reward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09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19</a:t>
            </a:r>
            <a:br>
              <a:rPr lang="en-US" dirty="0" smtClean="0"/>
            </a:br>
            <a:r>
              <a:rPr lang="en-US" dirty="0" smtClean="0"/>
              <a:t>September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Define diversity.</a:t>
            </a:r>
          </a:p>
          <a:p>
            <a:r>
              <a:rPr lang="en-US" dirty="0" smtClean="0"/>
              <a:t>Define culture.</a:t>
            </a:r>
          </a:p>
          <a:p>
            <a:r>
              <a:rPr lang="en-US" dirty="0" smtClean="0"/>
              <a:t>What is an ethnic group?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HW: Study for parts of a map quiz tomorrow.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SS6G11: Explain the diversity of European languages as seen in comparison of German, English, Russian, French and Italian.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26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19	</a:t>
            </a:r>
            <a:br>
              <a:rPr lang="en-US" dirty="0" smtClean="0"/>
            </a:br>
            <a:r>
              <a:rPr lang="en-US" dirty="0" smtClean="0"/>
              <a:t>September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three languages spoken in Europe.</a:t>
            </a:r>
          </a:p>
          <a:p>
            <a:r>
              <a:rPr lang="en-US" dirty="0" smtClean="0"/>
              <a:t>What are the three romance languages?</a:t>
            </a:r>
          </a:p>
          <a:p>
            <a:r>
              <a:rPr lang="en-US" dirty="0" smtClean="0"/>
              <a:t>Which does not belong? Islam, Judaism, Hinduism, Christianity.</a:t>
            </a:r>
          </a:p>
          <a:p>
            <a:endParaRPr lang="en-US" dirty="0"/>
          </a:p>
          <a:p>
            <a:r>
              <a:rPr lang="en-US" dirty="0" smtClean="0"/>
              <a:t>HW</a:t>
            </a:r>
            <a:r>
              <a:rPr lang="en-US" smtClean="0"/>
              <a:t>: None!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08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20</a:t>
            </a:r>
            <a:br>
              <a:rPr lang="en-US" dirty="0" smtClean="0"/>
            </a:br>
            <a:r>
              <a:rPr lang="en-US" dirty="0" smtClean="0"/>
              <a:t>September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monotheistic mean?</a:t>
            </a:r>
          </a:p>
          <a:p>
            <a:r>
              <a:rPr lang="en-US" dirty="0" smtClean="0"/>
              <a:t>Which religion was the 1</a:t>
            </a:r>
            <a:r>
              <a:rPr lang="en-US" baseline="30000" dirty="0" smtClean="0"/>
              <a:t>st</a:t>
            </a:r>
            <a:r>
              <a:rPr lang="en-US" dirty="0" smtClean="0"/>
              <a:t> monotheistic religion?</a:t>
            </a:r>
          </a:p>
          <a:p>
            <a:r>
              <a:rPr lang="en-US" dirty="0" smtClean="0"/>
              <a:t>What is the name of people who follow Judaism?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HW: Have a good weekend!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331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21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September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religion’s holy book is the Torah?</a:t>
            </a:r>
          </a:p>
          <a:p>
            <a:r>
              <a:rPr lang="en-US" dirty="0" smtClean="0"/>
              <a:t>Which religion’s holy book is the Qur’an?</a:t>
            </a:r>
          </a:p>
          <a:p>
            <a:r>
              <a:rPr lang="en-US" dirty="0" smtClean="0"/>
              <a:t>Which religion’s holy book is the Bible?</a:t>
            </a:r>
          </a:p>
          <a:p>
            <a:r>
              <a:rPr lang="en-US" dirty="0" smtClean="0"/>
              <a:t>______ are the followers of Islam.</a:t>
            </a:r>
          </a:p>
          <a:p>
            <a:endParaRPr lang="en-US" dirty="0"/>
          </a:p>
          <a:p>
            <a:r>
              <a:rPr lang="en-US" dirty="0" smtClean="0"/>
              <a:t>HW: Quiz on Friday over religions </a:t>
            </a:r>
            <a:r>
              <a:rPr lang="en-US" smtClean="0"/>
              <a:t>and government.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60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22</a:t>
            </a:r>
            <a:br>
              <a:rPr lang="en-US" dirty="0" smtClean="0"/>
            </a:br>
            <a:r>
              <a:rPr lang="en-US" dirty="0" smtClean="0"/>
              <a:t>September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 Jews worship?</a:t>
            </a:r>
          </a:p>
          <a:p>
            <a:r>
              <a:rPr lang="en-US" dirty="0" smtClean="0"/>
              <a:t>Where do Christians worship?</a:t>
            </a:r>
          </a:p>
          <a:p>
            <a:r>
              <a:rPr lang="en-US" dirty="0" smtClean="0"/>
              <a:t>Where do Muslims worship?</a:t>
            </a:r>
          </a:p>
          <a:p>
            <a:endParaRPr lang="en-US" dirty="0"/>
          </a:p>
          <a:p>
            <a:r>
              <a:rPr lang="en-US" dirty="0" smtClean="0"/>
              <a:t>HW: Finish government assignment. Quiz on Friday!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62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22234</TotalTime>
  <Words>1693</Words>
  <Application>Microsoft Office PowerPoint</Application>
  <PresentationFormat>On-screen Show (4:3)</PresentationFormat>
  <Paragraphs>243</Paragraphs>
  <Slides>40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Arial Narrow</vt:lpstr>
      <vt:lpstr>Calibri</vt:lpstr>
      <vt:lpstr>Wingdings</vt:lpstr>
      <vt:lpstr>Office Theme</vt:lpstr>
      <vt:lpstr>Day 11 (8/19/15)</vt:lpstr>
      <vt:lpstr>Day 15 August 26</vt:lpstr>
      <vt:lpstr>Day 16 August 29</vt:lpstr>
      <vt:lpstr>Day 18 August 31</vt:lpstr>
      <vt:lpstr>Day 19 September 3</vt:lpstr>
      <vt:lpstr>Day 19  September 2</vt:lpstr>
      <vt:lpstr>Day 20 September 2</vt:lpstr>
      <vt:lpstr>Day 21 September 6</vt:lpstr>
      <vt:lpstr>Day 22 September 7</vt:lpstr>
      <vt:lpstr>Day 20 September 3</vt:lpstr>
      <vt:lpstr>Day 24 September 9</vt:lpstr>
      <vt:lpstr>Day 23 September 8</vt:lpstr>
      <vt:lpstr>September 8 Day 23</vt:lpstr>
      <vt:lpstr>September 9 Day 24</vt:lpstr>
      <vt:lpstr>Day 26 September 14 </vt:lpstr>
      <vt:lpstr>Day 30 September 19</vt:lpstr>
      <vt:lpstr>Day 26  September 11</vt:lpstr>
      <vt:lpstr>Day 25 September 12 </vt:lpstr>
      <vt:lpstr>Day 26 September 13</vt:lpstr>
      <vt:lpstr>Day 36 September 26</vt:lpstr>
      <vt:lpstr>Day 37 September 27</vt:lpstr>
      <vt:lpstr>Read and create...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Judaism</vt:lpstr>
      <vt:lpstr>Beliefs</vt:lpstr>
      <vt:lpstr>PowerPoint Presentation</vt:lpstr>
      <vt:lpstr>PowerPoint Presentation</vt:lpstr>
      <vt:lpstr>PowerPoint Presentation</vt:lpstr>
      <vt:lpstr>Philosophy </vt:lpstr>
      <vt:lpstr>PowerPoint Presentation</vt:lpstr>
      <vt:lpstr>Islam</vt:lpstr>
      <vt:lpstr>PowerPoint Presentation</vt:lpstr>
      <vt:lpstr>Practices</vt:lpstr>
      <vt:lpstr>Philosophy</vt:lpstr>
    </vt:vector>
  </TitlesOfParts>
  <Company>DCBE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Clayton Kelley</dc:creator>
  <cp:lastModifiedBy>Brittany Luke</cp:lastModifiedBy>
  <cp:revision>108</cp:revision>
  <dcterms:created xsi:type="dcterms:W3CDTF">2012-08-29T12:16:47Z</dcterms:created>
  <dcterms:modified xsi:type="dcterms:W3CDTF">2016-09-19T12:18:43Z</dcterms:modified>
</cp:coreProperties>
</file>