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8" r:id="rId5"/>
    <p:sldId id="259" r:id="rId6"/>
    <p:sldId id="264" r:id="rId7"/>
    <p:sldId id="276" r:id="rId8"/>
    <p:sldId id="277" r:id="rId9"/>
    <p:sldId id="273" r:id="rId10"/>
    <p:sldId id="274" r:id="rId11"/>
    <p:sldId id="275" r:id="rId12"/>
    <p:sldId id="278" r:id="rId13"/>
    <p:sldId id="287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88108" autoAdjust="0"/>
  </p:normalViewPr>
  <p:slideViewPr>
    <p:cSldViewPr>
      <p:cViewPr varScale="1">
        <p:scale>
          <a:sx n="65" d="100"/>
          <a:sy n="65" d="100"/>
        </p:scale>
        <p:origin x="-153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4" d="100"/>
          <a:sy n="44" d="100"/>
        </p:scale>
        <p:origin x="-1517" y="-7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D67E534-8784-4784-947C-C5233008A5C6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3274737-8A7B-4DAB-B5EE-754EC1D71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33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95FA2E-114E-4706-80EE-1E7384EBDA52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464C5F-34EC-4CAF-B521-3A32586C4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921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60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C85F95-3BA0-4422-BC94-91056F09551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Grade- This information is meant to be used in conjunction with the 6</a:t>
            </a:r>
            <a:r>
              <a:rPr lang="en-US" baseline="30000" dirty="0" smtClean="0"/>
              <a:t>th</a:t>
            </a:r>
            <a:r>
              <a:rPr lang="en-US" dirty="0" smtClean="0"/>
              <a:t> and 7</a:t>
            </a:r>
            <a:r>
              <a:rPr lang="en-US" baseline="30000" dirty="0" smtClean="0"/>
              <a:t>th</a:t>
            </a:r>
            <a:r>
              <a:rPr lang="en-US" dirty="0" smtClean="0"/>
              <a:t> grade Teacher Notes.  For additional resources, go to GeorgiaStandards.org.  (Note: This is not an expectation for students to memorize numbers, but to understand that factors that influence specific countries to move more towards a command or market economy). The numbering system is based on The Heritage Foundation’s Economic Freedom Index 2009 The Heritage Foundation is a conservative organization that has partnered with the Wall Street Journal for over a decade to evaluate each country based on a set of 10 criteria to determine economic freedom.  Update information using resources listed in the Teacher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011E0D-FBD3-4232-9D73-F31E891A14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7</a:t>
            </a:r>
            <a:r>
              <a:rPr lang="en-US" baseline="30000" smtClean="0"/>
              <a:t>th</a:t>
            </a:r>
            <a:r>
              <a:rPr lang="en-US" smtClean="0"/>
              <a:t> Grade- This information is meant to be used in conjunction with the 6</a:t>
            </a:r>
            <a:r>
              <a:rPr lang="en-US" baseline="30000" smtClean="0"/>
              <a:t>th</a:t>
            </a:r>
            <a:r>
              <a:rPr lang="en-US" smtClean="0"/>
              <a:t> and 7</a:t>
            </a:r>
            <a:r>
              <a:rPr lang="en-US" baseline="30000" smtClean="0"/>
              <a:t>th</a:t>
            </a:r>
            <a:r>
              <a:rPr lang="en-US" smtClean="0"/>
              <a:t> grade Teacher Notes.  For additional resources, go to GeorgiaStandards.org.  (Note: This is not an expectation for students to memorize numbers, but to understand that factors that influence specific countries to move more towards a command or market economy). The numbering system is based on The Heritage Foundation’s Economic Freedom Index 2009 The Heritage Foundation is a conservative organization that has partnered with the Wall Street Journal for over a decade to evaluate each country based on a set of 10 criteria to determine economic freedom.  Update information using resources listed in the Teacher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6AD2BB-56FD-4224-93E6-D61B3253565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7</a:t>
            </a:r>
            <a:r>
              <a:rPr lang="en-US" baseline="30000" smtClean="0"/>
              <a:t>th</a:t>
            </a:r>
            <a:r>
              <a:rPr lang="en-US" smtClean="0"/>
              <a:t> Grade- This information is meant to be used in conjunction with the 6</a:t>
            </a:r>
            <a:r>
              <a:rPr lang="en-US" baseline="30000" smtClean="0"/>
              <a:t>th</a:t>
            </a:r>
            <a:r>
              <a:rPr lang="en-US" smtClean="0"/>
              <a:t> and 7</a:t>
            </a:r>
            <a:r>
              <a:rPr lang="en-US" baseline="30000" smtClean="0"/>
              <a:t>th</a:t>
            </a:r>
            <a:r>
              <a:rPr lang="en-US" smtClean="0"/>
              <a:t> grade Teacher Notes.  For additional resources, go to GeorgiaStandards.org.  (Note: This is not an expectation for students to memorize numbers, but to understand that factors that influence specific countries to move more towards a command or market economy). The numbering system is based on The Heritage Foundation’s Economic Freedom Index 2009 The Heritage Foundation is a conservative organization that has partnered with the Wall Street Journal for over a decade to evaluate each country based on a set of 10 criteria to determine economic freedom.  Update information using resources listed in the Teacher 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D89838-151F-4AFE-86E3-4F37FB31D8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E1E65-AC93-43DB-84A0-BD6635F105BF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AD764-2143-498F-B62A-22AC1BAFB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21008-D130-4853-AB3C-4AA10CEBA14E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C5810-FC3A-430A-9E23-5A215D43D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0F65B-13A2-4301-9CF1-90E0794CB9D3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66935-62AB-4D61-8BF5-48DBA4556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48D01-1832-4209-82A1-1C8717D2A351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08593-1F1A-4154-A3FA-F12A58C51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7EF0C-A9E8-4233-BAF5-D7B6F0D5FB8F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E8C5-C238-444E-A6F4-08F8A6104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D1408-BFB0-42A3-A458-34F4E798CFF3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97010-BBE0-423F-A8B8-CF111EDF3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000D0-AE12-4349-B539-F1E6FFDE00DD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57653-0766-43DD-912D-8A9A1936D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7F321-8932-46EE-A63A-2873BA0D5C8A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9FD78-F762-46AD-B218-589638FE9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524C0-0C44-4EA3-B14C-440287B67E2F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DA431-A246-4C49-A09F-F7E849638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8842-4EB0-4849-A2F3-E80B67239D11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827BE-3DE8-4A0C-8F14-15832546D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AE960-0CF3-4B03-86F2-6CC1C92939F8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504B7-77E0-4786-B7B5-BAC5D7E74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92C782-B788-4D23-8006-7AC84EAC3128}" type="datetimeFigureOut">
              <a:rPr lang="en-US"/>
              <a:pPr>
                <a:defRPr/>
              </a:pPr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37609C-5CF0-4BA0-AC9A-97F5FC56C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haun Owens\Local Settings\Temporary Internet Files\Content.IE5\CEEAPZ4Z\MPj04331180000[1].jpg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3058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Elephant"/>
              </a:rPr>
              <a:t>Economics</a:t>
            </a:r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152400" y="1371600"/>
            <a:ext cx="899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How many basic types of economic systems are there?</a:t>
            </a:r>
            <a:r>
              <a:rPr lang="en-US" sz="3200" b="1">
                <a:latin typeface="Calibri" pitchFamily="34" charset="0"/>
              </a:rPr>
              <a:t>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b="1">
              <a:solidFill>
                <a:srgbClr val="66FF33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Name the economic systems.</a:t>
            </a:r>
            <a:r>
              <a:rPr lang="en-US" sz="3200" b="1">
                <a:latin typeface="Calibri" pitchFamily="34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b="1">
              <a:solidFill>
                <a:srgbClr val="66FF33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Which economic system do most textbooks say is the most common throughout  the world? </a:t>
            </a:r>
            <a:r>
              <a:rPr lang="en-US" sz="3200" b="1">
                <a:latin typeface="Calibri" pitchFamily="34" charset="0"/>
              </a:rPr>
              <a:t> </a:t>
            </a:r>
            <a:endParaRPr lang="en-US" sz="3200" b="1">
              <a:solidFill>
                <a:srgbClr val="66FF33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haun Owens\Local Settings\Temporary Internet Files\Content.IE5\GLEV0HUV\MPj043872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0"/>
            <a:ext cx="921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Economic Systems</a:t>
            </a:r>
          </a:p>
        </p:txBody>
      </p:sp>
      <p:sp>
        <p:nvSpPr>
          <p:cNvPr id="5126" name="Content Placeholder 3"/>
          <p:cNvSpPr txBox="1">
            <a:spLocks/>
          </p:cNvSpPr>
          <p:nvPr/>
        </p:nvSpPr>
        <p:spPr bwMode="auto">
          <a:xfrm>
            <a:off x="3962400" y="3779838"/>
            <a:ext cx="1676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n-US" sz="2400" b="1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371600"/>
            <a:ext cx="7986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Traditional Economies </a:t>
            </a:r>
            <a:r>
              <a:rPr lang="en-US" sz="2000" b="1" dirty="0" smtClean="0">
                <a:solidFill>
                  <a:schemeClr val="bg1"/>
                </a:solidFill>
              </a:rPr>
              <a:t>are based on an old system of bartering,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w</a:t>
            </a:r>
            <a:r>
              <a:rPr lang="en-US" sz="2000" b="1" dirty="0" smtClean="0">
                <a:solidFill>
                  <a:schemeClr val="bg1"/>
                </a:solidFill>
              </a:rPr>
              <a:t>orking with primitive tools, making only enough to survive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438400" y="2446338"/>
            <a:ext cx="3612369" cy="2667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Natives people like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the aboriginals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Tribal people in Africa and Latin America</a:t>
            </a:r>
          </a:p>
        </p:txBody>
      </p:sp>
    </p:spTree>
    <p:extLst>
      <p:ext uri="{BB962C8B-B14F-4D97-AF65-F5344CB8AC3E}">
        <p14:creationId xmlns:p14="http://schemas.microsoft.com/office/powerpoint/2010/main" val="305546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haun Owens\Local Settings\Temporary Internet Files\Content.IE5\CEEAPZ4Z\MPj04331180000[1].jpg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305800" cy="213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Elephant"/>
              </a:rPr>
              <a:t>Economic</a:t>
            </a:r>
          </a:p>
          <a:p>
            <a:pPr algn="ctr"/>
            <a:r>
              <a:rPr lang="en-US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Elephant"/>
              </a:rPr>
              <a:t>Barriers</a:t>
            </a:r>
            <a:endParaRPr lang="en-US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Elephant"/>
            </a:endParaRPr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152400" y="1371600"/>
            <a:ext cx="899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b="1" dirty="0">
              <a:solidFill>
                <a:srgbClr val="66FF33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b="1" dirty="0">
              <a:solidFill>
                <a:srgbClr val="66FF33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b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3276600"/>
            <a:ext cx="366959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</a:rPr>
              <a:t>Tariffs…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</a:rPr>
              <a:t>Embargoes…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</a:rPr>
              <a:t>Scarcity…</a:t>
            </a:r>
          </a:p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</a:rPr>
              <a:t>Quotas…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haun Owens\Local Settings\Temporary Internet Files\Content.IE5\CEEAPZ4Z\MPj04331180000[1].jpg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305800" cy="213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Elephant"/>
              </a:rPr>
              <a:t>Tariffs</a:t>
            </a:r>
            <a:endParaRPr lang="en-US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Elephant"/>
            </a:endParaRPr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152400" y="1371600"/>
            <a:ext cx="899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b="1" dirty="0">
              <a:solidFill>
                <a:srgbClr val="66FF33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b="1" dirty="0">
              <a:solidFill>
                <a:srgbClr val="66FF33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b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895600"/>
            <a:ext cx="82465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</a:rPr>
              <a:t>Taxes on imported and exported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goods which increases profits.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272677"/>
            <a:ext cx="8688597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</a:rPr>
              <a:t>Some countries have agreements 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which reduce or eliminate tariffs; 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such as,  NAFTA and the European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Union.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haun Owens\Local Settings\Temporary Internet Files\Content.IE5\CEEAPZ4Z\MPj04331180000[1].jpg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305800" cy="213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Elephant"/>
              </a:rPr>
              <a:t>Embargos</a:t>
            </a:r>
            <a:endParaRPr lang="en-US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Elephant"/>
            </a:endParaRPr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152400" y="1371600"/>
            <a:ext cx="899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b="1" dirty="0">
              <a:solidFill>
                <a:srgbClr val="66FF33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b="1" dirty="0">
              <a:solidFill>
                <a:srgbClr val="66FF33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b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456795"/>
            <a:ext cx="830868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</a:rPr>
              <a:t>Trade restrictions placed on a 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country that limits the amount of 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goods they receive from other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nations.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876800"/>
            <a:ext cx="854592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</a:rPr>
              <a:t>Cuba, Iran, and Iraq are examples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of nations in which other nations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trade very little with or not at all.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haun Owens\Local Settings\Temporary Internet Files\Content.IE5\CEEAPZ4Z\MPj04331180000[1].jpg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305800" cy="213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Elephant"/>
              </a:rPr>
              <a:t>Scarcity</a:t>
            </a:r>
            <a:endParaRPr lang="en-US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Elephant"/>
            </a:endParaRPr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152400" y="1371600"/>
            <a:ext cx="899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b="1" dirty="0">
              <a:solidFill>
                <a:srgbClr val="66FF33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b="1" dirty="0">
              <a:solidFill>
                <a:srgbClr val="66FF33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b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38400"/>
            <a:ext cx="808747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</a:rPr>
              <a:t>When an item, such as oil, is in 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limited supply. </a:t>
            </a:r>
          </a:p>
          <a:p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57600"/>
            <a:ext cx="9201558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000" b="1" dirty="0" smtClean="0">
                <a:solidFill>
                  <a:srgbClr val="FFFF00"/>
                </a:solidFill>
              </a:rPr>
              <a:t>This causes an increase in price for 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the buyer and increases the profits 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for the seller. However, scarcity also 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causes nations to look for other 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sources…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haun Owens\Local Settings\Temporary Internet Files\Content.IE5\CEEAPZ4Z\MPj04331180000[1].jpg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305800" cy="213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Elephant"/>
              </a:rPr>
              <a:t>Quotas</a:t>
            </a:r>
            <a:endParaRPr lang="en-US" sz="3600" b="1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Elephant"/>
            </a:endParaRPr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152400" y="1371600"/>
            <a:ext cx="899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b="1" dirty="0">
              <a:solidFill>
                <a:srgbClr val="66FF33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b="1" dirty="0">
              <a:solidFill>
                <a:srgbClr val="66FF33"/>
              </a:solidFill>
              <a:latin typeface="Calibri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b="1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38400"/>
            <a:ext cx="82638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A limit on the amount of goods one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nation can send to another nation in 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a given period of time.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114800"/>
            <a:ext cx="839204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FFFF00"/>
                </a:solidFill>
              </a:rPr>
              <a:t>For example, Japan can only import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1, 000, 000 cars every six months 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into the USA. This prevents too many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Japanese being on the market and </a:t>
            </a:r>
          </a:p>
          <a:p>
            <a:r>
              <a:rPr lang="en-US" sz="3600" b="1" dirty="0" smtClean="0">
                <a:solidFill>
                  <a:srgbClr val="FFFF00"/>
                </a:solidFill>
              </a:rPr>
              <a:t>protects prices…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609600"/>
            <a:ext cx="685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Both Saudi Arabia and Iran rely mostly on oil for their economic activity. What role would scarcity and quotas play in their economic development?</a:t>
            </a:r>
          </a:p>
        </p:txBody>
      </p:sp>
    </p:spTree>
    <p:extLst>
      <p:ext uri="{BB962C8B-B14F-4D97-AF65-F5344CB8AC3E}">
        <p14:creationId xmlns:p14="http://schemas.microsoft.com/office/powerpoint/2010/main" val="320892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609600"/>
            <a:ext cx="685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OPEC is responsible for establishing quotas on oil production. Why is this necessary? How do these quotas impact the price of gas?</a:t>
            </a:r>
          </a:p>
          <a:p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15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609600"/>
            <a:ext cx="6858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Specialization is when a country specializes in a certain economic product. What product does Saudi Arabia specialize in? Can you think of a product or two that America specializes in? How about China?</a:t>
            </a:r>
          </a:p>
          <a:p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38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haun Owens\Local Settings\Temporary Internet Files\Content.IE5\CEEAPZ4Z\MPj04331180000[1].jpg"/>
          <p:cNvPicPr>
            <a:picLocks noChangeAspect="1" noChangeArrowheads="1"/>
          </p:cNvPicPr>
          <p:nvPr/>
        </p:nvPicPr>
        <p:blipFill>
          <a:blip r:embed="rId3">
            <a:lum bright="-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8305800" cy="914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Elephant"/>
              </a:rPr>
              <a:t>Economics</a:t>
            </a:r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152400" y="1371600"/>
            <a:ext cx="899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How many basic types of economic systems are there?</a:t>
            </a:r>
            <a:r>
              <a:rPr lang="en-US" sz="3200" b="1" dirty="0">
                <a:latin typeface="Calibri" pitchFamily="34" charset="0"/>
              </a:rPr>
              <a:t>  </a:t>
            </a:r>
            <a:r>
              <a:rPr lang="en-US" sz="3200" b="1" dirty="0">
                <a:solidFill>
                  <a:srgbClr val="66FF33"/>
                </a:solidFill>
                <a:latin typeface="Calibri" pitchFamily="34" charset="0"/>
              </a:rPr>
              <a:t>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Name the economic systems.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>
                <a:solidFill>
                  <a:srgbClr val="66FF33"/>
                </a:solidFill>
                <a:latin typeface="Calibri" pitchFamily="34" charset="0"/>
              </a:rPr>
              <a:t>Traditional, Command, Market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Which economic system do most textbooks say is the most common throughout  the world? </a:t>
            </a:r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>
                <a:solidFill>
                  <a:srgbClr val="66FF33"/>
                </a:solidFill>
                <a:latin typeface="Calibri" pitchFamily="34" charset="0"/>
              </a:rPr>
              <a:t>Mixed.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32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haun Owens\Local Settings\Temporary Internet Files\Content.IE5\GLEV0HUV\MPj043872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0"/>
            <a:ext cx="921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Economic Systems</a:t>
            </a:r>
          </a:p>
        </p:txBody>
      </p:sp>
      <p:sp>
        <p:nvSpPr>
          <p:cNvPr id="5124" name="Content Placeholder 3"/>
          <p:cNvSpPr>
            <a:spLocks noGrp="1"/>
          </p:cNvSpPr>
          <p:nvPr>
            <p:ph sz="half" idx="2"/>
          </p:nvPr>
        </p:nvSpPr>
        <p:spPr>
          <a:xfrm>
            <a:off x="7315200" y="3856038"/>
            <a:ext cx="2057400" cy="7921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3200" b="1" smtClean="0">
                <a:solidFill>
                  <a:srgbClr val="FFFF00"/>
                </a:solidFill>
              </a:rPr>
              <a:t>Pure</a:t>
            </a:r>
          </a:p>
          <a:p>
            <a:pPr algn="ctr" eaLnBrk="1" hangingPunct="1">
              <a:buFont typeface="Arial" charset="0"/>
              <a:buNone/>
            </a:pPr>
            <a:r>
              <a:rPr lang="en-US" sz="3200" b="1" smtClean="0">
                <a:solidFill>
                  <a:srgbClr val="FFFF00"/>
                </a:solidFill>
              </a:rPr>
              <a:t>Market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505200"/>
            <a:ext cx="8229600" cy="1588"/>
          </a:xfrm>
          <a:prstGeom prst="line">
            <a:avLst/>
          </a:prstGeom>
          <a:ln w="203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Content Placeholder 3"/>
          <p:cNvSpPr txBox="1">
            <a:spLocks/>
          </p:cNvSpPr>
          <p:nvPr/>
        </p:nvSpPr>
        <p:spPr bwMode="auto">
          <a:xfrm>
            <a:off x="3962400" y="3779838"/>
            <a:ext cx="1676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n-US" sz="2400" b="1">
              <a:latin typeface="Calibri" pitchFamily="34" charset="0"/>
            </a:endParaRPr>
          </a:p>
        </p:txBody>
      </p:sp>
      <p:sp>
        <p:nvSpPr>
          <p:cNvPr id="5127" name="Content Placeholder 3"/>
          <p:cNvSpPr txBox="1">
            <a:spLocks/>
          </p:cNvSpPr>
          <p:nvPr/>
        </p:nvSpPr>
        <p:spPr bwMode="auto">
          <a:xfrm>
            <a:off x="-76200" y="3886200"/>
            <a:ext cx="2057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Pure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Command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22822" y="4901625"/>
            <a:ext cx="355417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Mixed Economy</a:t>
            </a:r>
          </a:p>
        </p:txBody>
      </p:sp>
      <p:pic>
        <p:nvPicPr>
          <p:cNvPr id="5129" name="Picture 2" descr="C:\Documents and Settings\Shaun Owens\Local Settings\Temporary Internet Files\Content.IE5\CZB7MS51\MCj0441424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590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1371600"/>
            <a:ext cx="86292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Pure Command </a:t>
            </a:r>
            <a:r>
              <a:rPr lang="en-US" sz="2000" b="1" dirty="0" smtClean="0">
                <a:solidFill>
                  <a:schemeClr val="bg1"/>
                </a:solidFill>
              </a:rPr>
              <a:t>(Command Market) is when the government controls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what is produced, how it is produced, how much is produced,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and what to charge for the produced item.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haun Owens\Local Settings\Temporary Internet Files\Content.IE5\GLEV0HUV\MPj043872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0"/>
            <a:ext cx="921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Economic Systems</a:t>
            </a:r>
          </a:p>
        </p:txBody>
      </p:sp>
      <p:sp>
        <p:nvSpPr>
          <p:cNvPr id="5124" name="Content Placeholder 3"/>
          <p:cNvSpPr>
            <a:spLocks noGrp="1"/>
          </p:cNvSpPr>
          <p:nvPr>
            <p:ph sz="half" idx="2"/>
          </p:nvPr>
        </p:nvSpPr>
        <p:spPr>
          <a:xfrm>
            <a:off x="7315200" y="3856038"/>
            <a:ext cx="2057400" cy="7921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3200" b="1" smtClean="0">
                <a:solidFill>
                  <a:srgbClr val="FFFF00"/>
                </a:solidFill>
              </a:rPr>
              <a:t>Pure</a:t>
            </a:r>
          </a:p>
          <a:p>
            <a:pPr algn="ctr" eaLnBrk="1" hangingPunct="1">
              <a:buFont typeface="Arial" charset="0"/>
              <a:buNone/>
            </a:pPr>
            <a:r>
              <a:rPr lang="en-US" sz="3200" b="1" smtClean="0">
                <a:solidFill>
                  <a:srgbClr val="FFFF00"/>
                </a:solidFill>
              </a:rPr>
              <a:t>Market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505200"/>
            <a:ext cx="8229600" cy="1588"/>
          </a:xfrm>
          <a:prstGeom prst="line">
            <a:avLst/>
          </a:prstGeom>
          <a:ln w="203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Content Placeholder 3"/>
          <p:cNvSpPr txBox="1">
            <a:spLocks/>
          </p:cNvSpPr>
          <p:nvPr/>
        </p:nvSpPr>
        <p:spPr bwMode="auto">
          <a:xfrm>
            <a:off x="3962400" y="3779838"/>
            <a:ext cx="1676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n-US" sz="2400" b="1">
              <a:latin typeface="Calibri" pitchFamily="34" charset="0"/>
            </a:endParaRPr>
          </a:p>
        </p:txBody>
      </p:sp>
      <p:sp>
        <p:nvSpPr>
          <p:cNvPr id="5127" name="Content Placeholder 3"/>
          <p:cNvSpPr txBox="1">
            <a:spLocks/>
          </p:cNvSpPr>
          <p:nvPr/>
        </p:nvSpPr>
        <p:spPr bwMode="auto">
          <a:xfrm>
            <a:off x="-76200" y="3886200"/>
            <a:ext cx="2057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Pure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Command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22822" y="4901625"/>
            <a:ext cx="355417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Mixed Economy</a:t>
            </a:r>
          </a:p>
        </p:txBody>
      </p:sp>
      <p:pic>
        <p:nvPicPr>
          <p:cNvPr id="5129" name="Picture 2" descr="C:\Documents and Settings\Shaun Owens\Local Settings\Temporary Internet Files\Content.IE5\CZB7MS51\MCj0441424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590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1371600"/>
            <a:ext cx="77716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Pure Market </a:t>
            </a:r>
            <a:r>
              <a:rPr lang="en-US" sz="2000" b="1" dirty="0" smtClean="0">
                <a:solidFill>
                  <a:schemeClr val="bg1"/>
                </a:solidFill>
              </a:rPr>
              <a:t>(Market Economy) is when the people control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what is produced, how it is produced, how much is produced,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and what to charge for the produced item.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haun Owens\Local Settings\Temporary Internet Files\Content.IE5\GLEV0HUV\MPj043872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0"/>
            <a:ext cx="921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Economic Systems</a:t>
            </a:r>
          </a:p>
        </p:txBody>
      </p:sp>
      <p:sp>
        <p:nvSpPr>
          <p:cNvPr id="5124" name="Content Placeholder 3"/>
          <p:cNvSpPr>
            <a:spLocks noGrp="1"/>
          </p:cNvSpPr>
          <p:nvPr>
            <p:ph sz="half" idx="2"/>
          </p:nvPr>
        </p:nvSpPr>
        <p:spPr>
          <a:xfrm>
            <a:off x="7315200" y="3856038"/>
            <a:ext cx="2057400" cy="7921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3200" b="1" smtClean="0">
                <a:solidFill>
                  <a:srgbClr val="FFFF00"/>
                </a:solidFill>
              </a:rPr>
              <a:t>Pure</a:t>
            </a:r>
          </a:p>
          <a:p>
            <a:pPr algn="ctr" eaLnBrk="1" hangingPunct="1">
              <a:buFont typeface="Arial" charset="0"/>
              <a:buNone/>
            </a:pPr>
            <a:r>
              <a:rPr lang="en-US" sz="3200" b="1" smtClean="0">
                <a:solidFill>
                  <a:srgbClr val="FFFF00"/>
                </a:solidFill>
              </a:rPr>
              <a:t>Market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505200"/>
            <a:ext cx="8229600" cy="1588"/>
          </a:xfrm>
          <a:prstGeom prst="line">
            <a:avLst/>
          </a:prstGeom>
          <a:ln w="203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Content Placeholder 3"/>
          <p:cNvSpPr txBox="1">
            <a:spLocks/>
          </p:cNvSpPr>
          <p:nvPr/>
        </p:nvSpPr>
        <p:spPr bwMode="auto">
          <a:xfrm>
            <a:off x="3962400" y="3779838"/>
            <a:ext cx="1676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n-US" sz="2400" b="1">
              <a:latin typeface="Calibri" pitchFamily="34" charset="0"/>
            </a:endParaRPr>
          </a:p>
        </p:txBody>
      </p:sp>
      <p:sp>
        <p:nvSpPr>
          <p:cNvPr id="5127" name="Content Placeholder 3"/>
          <p:cNvSpPr txBox="1">
            <a:spLocks/>
          </p:cNvSpPr>
          <p:nvPr/>
        </p:nvSpPr>
        <p:spPr bwMode="auto">
          <a:xfrm>
            <a:off x="-76200" y="3886200"/>
            <a:ext cx="2057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Pure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Command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22822" y="4901625"/>
            <a:ext cx="355417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Mixed Economy</a:t>
            </a:r>
          </a:p>
        </p:txBody>
      </p:sp>
      <p:pic>
        <p:nvPicPr>
          <p:cNvPr id="5129" name="Picture 2" descr="C:\Documents and Settings\Shaun Owens\Local Settings\Temporary Internet Files\Content.IE5\CZB7MS51\MCj0441424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590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4800" y="1371600"/>
            <a:ext cx="8275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Mixed Economy </a:t>
            </a:r>
            <a:r>
              <a:rPr lang="en-US" sz="2000" b="1" dirty="0" smtClean="0">
                <a:solidFill>
                  <a:schemeClr val="bg1"/>
                </a:solidFill>
              </a:rPr>
              <a:t>is a blending of Command and Market Economies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Shaun Owens\Local Settings\Temporary Internet Files\Content.IE5\GLEV0HUV\MPj0438720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38" y="0"/>
            <a:ext cx="921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 rot="20331267">
            <a:off x="-1260475" y="425450"/>
            <a:ext cx="5105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Economic </a:t>
            </a:r>
            <a:br>
              <a:rPr lang="en-US" b="1" smtClean="0">
                <a:solidFill>
                  <a:schemeClr val="bg1"/>
                </a:solidFill>
              </a:rPr>
            </a:br>
            <a:r>
              <a:rPr lang="en-US" b="1" smtClean="0">
                <a:solidFill>
                  <a:schemeClr val="bg1"/>
                </a:solidFill>
              </a:rPr>
              <a:t>Systems</a:t>
            </a:r>
          </a:p>
        </p:txBody>
      </p:sp>
      <p:sp>
        <p:nvSpPr>
          <p:cNvPr id="6148" name="Content Placeholder 3"/>
          <p:cNvSpPr>
            <a:spLocks noGrp="1"/>
          </p:cNvSpPr>
          <p:nvPr>
            <p:ph sz="half" idx="2"/>
          </p:nvPr>
        </p:nvSpPr>
        <p:spPr>
          <a:xfrm>
            <a:off x="7391400" y="5562600"/>
            <a:ext cx="2057400" cy="7921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3200" b="1" smtClean="0">
                <a:solidFill>
                  <a:srgbClr val="FFFF00"/>
                </a:solidFill>
              </a:rPr>
              <a:t>Pure</a:t>
            </a:r>
          </a:p>
          <a:p>
            <a:pPr algn="ctr" eaLnBrk="1" hangingPunct="1">
              <a:buFont typeface="Arial" charset="0"/>
              <a:buNone/>
            </a:pPr>
            <a:r>
              <a:rPr lang="en-US" sz="3200" b="1" smtClean="0">
                <a:solidFill>
                  <a:srgbClr val="FFFF00"/>
                </a:solidFill>
              </a:rPr>
              <a:t>Market</a:t>
            </a:r>
          </a:p>
        </p:txBody>
      </p:sp>
      <p:sp>
        <p:nvSpPr>
          <p:cNvPr id="6149" name="Content Placeholder 3"/>
          <p:cNvSpPr txBox="1">
            <a:spLocks/>
          </p:cNvSpPr>
          <p:nvPr/>
        </p:nvSpPr>
        <p:spPr bwMode="auto">
          <a:xfrm>
            <a:off x="3962400" y="3779838"/>
            <a:ext cx="1676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n-US" sz="2400" b="1">
              <a:latin typeface="Calibri" pitchFamily="34" charset="0"/>
            </a:endParaRPr>
          </a:p>
        </p:txBody>
      </p:sp>
      <p:sp>
        <p:nvSpPr>
          <p:cNvPr id="6150" name="Content Placeholder 3"/>
          <p:cNvSpPr txBox="1">
            <a:spLocks/>
          </p:cNvSpPr>
          <p:nvPr/>
        </p:nvSpPr>
        <p:spPr bwMode="auto">
          <a:xfrm>
            <a:off x="-152400" y="5608638"/>
            <a:ext cx="2057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Pure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Command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19400" y="6120825"/>
            <a:ext cx="355417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Mixed Economy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85935" y="4639270"/>
            <a:ext cx="1358065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7201" y="4639270"/>
            <a:ext cx="575799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</a:p>
        </p:txBody>
      </p:sp>
      <p:sp>
        <p:nvSpPr>
          <p:cNvPr id="6154" name="Content Placeholder 3"/>
          <p:cNvSpPr>
            <a:spLocks noGrp="1"/>
          </p:cNvSpPr>
          <p:nvPr>
            <p:ph sz="half" idx="2"/>
          </p:nvPr>
        </p:nvSpPr>
        <p:spPr>
          <a:xfrm>
            <a:off x="2743200" y="1828800"/>
            <a:ext cx="2057400" cy="12954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3200" b="1" smtClean="0">
                <a:solidFill>
                  <a:srgbClr val="FFFF00"/>
                </a:solidFill>
              </a:rPr>
              <a:t>Iran</a:t>
            </a:r>
          </a:p>
          <a:p>
            <a:pPr algn="ctr" eaLnBrk="1" hangingPunct="1">
              <a:buFont typeface="Arial" charset="0"/>
              <a:buNone/>
            </a:pPr>
            <a:r>
              <a:rPr lang="en-US" sz="3200" b="1" smtClean="0">
                <a:solidFill>
                  <a:srgbClr val="0000FF"/>
                </a:solidFill>
              </a:rPr>
              <a:t>45%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3390900" y="3238500"/>
            <a:ext cx="534988" cy="1588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5487194" y="2437606"/>
            <a:ext cx="1981200" cy="1588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5487194" y="3047206"/>
            <a:ext cx="914400" cy="1588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8600" y="3427413"/>
            <a:ext cx="8610600" cy="1587"/>
          </a:xfrm>
          <a:prstGeom prst="line">
            <a:avLst/>
          </a:prstGeom>
          <a:ln w="203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9" name="Picture 2" descr="C:\Documents and Settings\Shaun Owens\Local Settings\Temporary Internet Files\Content.IE5\CZB7MS51\MCj0441424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9624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0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2514600" cy="12954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3200" b="1" smtClean="0">
                <a:solidFill>
                  <a:srgbClr val="FFFF00"/>
                </a:solidFill>
              </a:rPr>
              <a:t>Saudi Arabia</a:t>
            </a:r>
          </a:p>
          <a:p>
            <a:pPr algn="ctr" eaLnBrk="1" hangingPunct="1">
              <a:buFont typeface="Arial" charset="0"/>
              <a:buNone/>
            </a:pPr>
            <a:r>
              <a:rPr lang="en-US" sz="3200" b="1" smtClean="0">
                <a:solidFill>
                  <a:srgbClr val="FFFF00"/>
                </a:solidFill>
              </a:rPr>
              <a:t>64%</a:t>
            </a:r>
          </a:p>
        </p:txBody>
      </p:sp>
      <p:sp>
        <p:nvSpPr>
          <p:cNvPr id="6161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304800"/>
            <a:ext cx="3200400" cy="12954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3200" b="1" smtClean="0">
                <a:solidFill>
                  <a:srgbClr val="FFFF00"/>
                </a:solidFill>
              </a:rPr>
              <a:t>Israel</a:t>
            </a:r>
          </a:p>
          <a:p>
            <a:pPr algn="ctr" eaLnBrk="1" hangingPunct="1">
              <a:buFont typeface="Arial" charset="0"/>
              <a:buNone/>
            </a:pPr>
            <a:r>
              <a:rPr lang="en-US" sz="3200" b="1" smtClean="0">
                <a:solidFill>
                  <a:srgbClr val="FFFF00"/>
                </a:solidFill>
              </a:rPr>
              <a:t>68%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Shaun Owens\Local Settings\Temporary Internet Files\Content.IE5\GLEV0HUV\MPj0438720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38" y="0"/>
            <a:ext cx="921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 rot="20331267">
            <a:off x="-1260475" y="425450"/>
            <a:ext cx="5105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Economic </a:t>
            </a:r>
            <a:br>
              <a:rPr lang="en-US" b="1" smtClean="0">
                <a:solidFill>
                  <a:schemeClr val="bg1"/>
                </a:solidFill>
              </a:rPr>
            </a:br>
            <a:r>
              <a:rPr lang="en-US" b="1" smtClean="0">
                <a:solidFill>
                  <a:schemeClr val="bg1"/>
                </a:solidFill>
              </a:rPr>
              <a:t>Systems</a:t>
            </a:r>
          </a:p>
        </p:txBody>
      </p:sp>
      <p:sp>
        <p:nvSpPr>
          <p:cNvPr id="7172" name="Content Placeholder 3"/>
          <p:cNvSpPr>
            <a:spLocks noGrp="1"/>
          </p:cNvSpPr>
          <p:nvPr>
            <p:ph sz="half" idx="2"/>
          </p:nvPr>
        </p:nvSpPr>
        <p:spPr>
          <a:xfrm>
            <a:off x="7391400" y="5562600"/>
            <a:ext cx="2057400" cy="7921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3200" b="1" smtClean="0">
                <a:solidFill>
                  <a:srgbClr val="FFFF00"/>
                </a:solidFill>
              </a:rPr>
              <a:t>Pure</a:t>
            </a:r>
          </a:p>
          <a:p>
            <a:pPr algn="ctr" eaLnBrk="1" hangingPunct="1">
              <a:buFont typeface="Arial" charset="0"/>
              <a:buNone/>
            </a:pPr>
            <a:r>
              <a:rPr lang="en-US" sz="3200" b="1" smtClean="0">
                <a:solidFill>
                  <a:srgbClr val="FFFF00"/>
                </a:solidFill>
              </a:rPr>
              <a:t>Market</a:t>
            </a:r>
          </a:p>
        </p:txBody>
      </p:sp>
      <p:sp>
        <p:nvSpPr>
          <p:cNvPr id="7173" name="Content Placeholder 3"/>
          <p:cNvSpPr txBox="1">
            <a:spLocks/>
          </p:cNvSpPr>
          <p:nvPr/>
        </p:nvSpPr>
        <p:spPr bwMode="auto">
          <a:xfrm>
            <a:off x="3962400" y="3779838"/>
            <a:ext cx="1676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n-US" sz="2400" b="1">
              <a:latin typeface="Calibri" pitchFamily="34" charset="0"/>
            </a:endParaRPr>
          </a:p>
        </p:txBody>
      </p:sp>
      <p:sp>
        <p:nvSpPr>
          <p:cNvPr id="7174" name="Content Placeholder 3"/>
          <p:cNvSpPr txBox="1">
            <a:spLocks/>
          </p:cNvSpPr>
          <p:nvPr/>
        </p:nvSpPr>
        <p:spPr bwMode="auto">
          <a:xfrm>
            <a:off x="-152400" y="5608638"/>
            <a:ext cx="2057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Pure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Command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43200" y="6120825"/>
            <a:ext cx="355417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Mixed Economy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85935" y="4639270"/>
            <a:ext cx="1358065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7201" y="4639270"/>
            <a:ext cx="575799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 flipH="1" flipV="1">
            <a:off x="5334794" y="2437606"/>
            <a:ext cx="1981200" cy="1588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4953794" y="3047206"/>
            <a:ext cx="914400" cy="1588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8600" y="3427413"/>
            <a:ext cx="8610600" cy="1587"/>
          </a:xfrm>
          <a:prstGeom prst="line">
            <a:avLst/>
          </a:prstGeom>
          <a:ln w="203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81" name="Picture 2" descr="C:\Documents and Settings\Shaun Owens\Local Settings\Temporary Internet Files\Content.IE5\CZB7MS51\MCj0441424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9624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2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2057400" cy="12954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Nigeria</a:t>
            </a:r>
          </a:p>
          <a:p>
            <a:pPr algn="ctr" eaLnBrk="1" hangingPunct="1">
              <a:buFont typeface="Arial" charset="0"/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55%</a:t>
            </a:r>
          </a:p>
        </p:txBody>
      </p:sp>
      <p:sp>
        <p:nvSpPr>
          <p:cNvPr id="7183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304800"/>
            <a:ext cx="3200400" cy="12954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3200" b="1" smtClean="0">
                <a:solidFill>
                  <a:srgbClr val="FFFF00"/>
                </a:solidFill>
              </a:rPr>
              <a:t>South Africa</a:t>
            </a:r>
          </a:p>
          <a:p>
            <a:pPr algn="ctr" eaLnBrk="1" hangingPunct="1">
              <a:buFont typeface="Arial" charset="0"/>
              <a:buNone/>
            </a:pPr>
            <a:r>
              <a:rPr lang="en-US" sz="3200" b="1" smtClean="0">
                <a:solidFill>
                  <a:srgbClr val="FFFF00"/>
                </a:solidFill>
              </a:rPr>
              <a:t>64%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1600994" y="2894806"/>
            <a:ext cx="914400" cy="1588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1371600"/>
            <a:ext cx="2057400" cy="12954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Cuba</a:t>
            </a:r>
          </a:p>
          <a:p>
            <a:pPr algn="ctr" eaLnBrk="1" hangingPunct="1">
              <a:buFont typeface="Arial" charset="0"/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27%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Shaun Owens\Local Settings\Temporary Internet Files\Content.IE5\GLEV0HUV\MPj0438720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38" y="0"/>
            <a:ext cx="921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 rot="20331267">
            <a:off x="-1260475" y="425450"/>
            <a:ext cx="5105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Economic </a:t>
            </a:r>
            <a:br>
              <a:rPr lang="en-US" b="1" smtClean="0">
                <a:solidFill>
                  <a:schemeClr val="bg1"/>
                </a:solidFill>
              </a:rPr>
            </a:br>
            <a:r>
              <a:rPr lang="en-US" b="1" smtClean="0">
                <a:solidFill>
                  <a:schemeClr val="bg1"/>
                </a:solidFill>
              </a:rPr>
              <a:t>Systems</a:t>
            </a:r>
          </a:p>
        </p:txBody>
      </p:sp>
      <p:sp>
        <p:nvSpPr>
          <p:cNvPr id="8196" name="Content Placeholder 3"/>
          <p:cNvSpPr>
            <a:spLocks noGrp="1"/>
          </p:cNvSpPr>
          <p:nvPr>
            <p:ph sz="half" idx="2"/>
          </p:nvPr>
        </p:nvSpPr>
        <p:spPr>
          <a:xfrm>
            <a:off x="7391400" y="5562600"/>
            <a:ext cx="2057400" cy="7921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3200" b="1" smtClean="0">
                <a:solidFill>
                  <a:srgbClr val="FFFF00"/>
                </a:solidFill>
              </a:rPr>
              <a:t>Pure</a:t>
            </a:r>
          </a:p>
          <a:p>
            <a:pPr algn="ctr" eaLnBrk="1" hangingPunct="1">
              <a:buFont typeface="Arial" charset="0"/>
              <a:buNone/>
            </a:pPr>
            <a:r>
              <a:rPr lang="en-US" sz="3200" b="1" smtClean="0">
                <a:solidFill>
                  <a:srgbClr val="FFFF00"/>
                </a:solidFill>
              </a:rPr>
              <a:t>Market</a:t>
            </a:r>
          </a:p>
        </p:txBody>
      </p:sp>
      <p:sp>
        <p:nvSpPr>
          <p:cNvPr id="8197" name="Content Placeholder 3"/>
          <p:cNvSpPr txBox="1">
            <a:spLocks/>
          </p:cNvSpPr>
          <p:nvPr/>
        </p:nvSpPr>
        <p:spPr bwMode="auto">
          <a:xfrm>
            <a:off x="3962400" y="3779838"/>
            <a:ext cx="1676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n-US" sz="2400" b="1">
              <a:latin typeface="Calibri" pitchFamily="34" charset="0"/>
            </a:endParaRPr>
          </a:p>
        </p:txBody>
      </p:sp>
      <p:sp>
        <p:nvSpPr>
          <p:cNvPr id="8198" name="Content Placeholder 3"/>
          <p:cNvSpPr txBox="1">
            <a:spLocks/>
          </p:cNvSpPr>
          <p:nvPr/>
        </p:nvSpPr>
        <p:spPr bwMode="auto">
          <a:xfrm>
            <a:off x="-152400" y="5608638"/>
            <a:ext cx="2057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Pure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Command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43200" y="6120825"/>
            <a:ext cx="355417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Mixed Economy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85935" y="4639270"/>
            <a:ext cx="1358065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7201" y="4639270"/>
            <a:ext cx="575799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</a:p>
        </p:txBody>
      </p:sp>
      <p:sp>
        <p:nvSpPr>
          <p:cNvPr id="8202" name="Content Placeholder 3"/>
          <p:cNvSpPr>
            <a:spLocks noGrp="1"/>
          </p:cNvSpPr>
          <p:nvPr>
            <p:ph sz="half" idx="2"/>
          </p:nvPr>
        </p:nvSpPr>
        <p:spPr>
          <a:xfrm>
            <a:off x="-609600" y="1828800"/>
            <a:ext cx="3276600" cy="12954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3200" b="1" smtClean="0">
                <a:solidFill>
                  <a:srgbClr val="FFFF00"/>
                </a:solidFill>
              </a:rPr>
              <a:t>North Korea</a:t>
            </a:r>
          </a:p>
          <a:p>
            <a:pPr eaLnBrk="1" hangingPunct="1">
              <a:buFont typeface="Arial" charset="0"/>
              <a:buNone/>
            </a:pPr>
            <a:r>
              <a:rPr lang="en-US" sz="3200" b="1" smtClean="0">
                <a:solidFill>
                  <a:srgbClr val="FFFF00"/>
                </a:solidFill>
              </a:rPr>
              <a:t>         2%   </a:t>
            </a:r>
          </a:p>
          <a:p>
            <a:pPr algn="ctr" eaLnBrk="1" hangingPunct="1">
              <a:buFont typeface="Arial" charset="0"/>
              <a:buNone/>
            </a:pPr>
            <a:endParaRPr lang="en-US" sz="3200" b="1" smtClean="0">
              <a:solidFill>
                <a:srgbClr val="FFFF0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112713" y="3238500"/>
            <a:ext cx="534988" cy="1587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5639594" y="2437606"/>
            <a:ext cx="1981200" cy="1588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4760913" y="2933700"/>
            <a:ext cx="1144588" cy="1587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6" name="Picture 2" descr="C:\Documents and Settings\Shaun Owens\Local Settings\Temporary Internet Files\Content.IE5\CZB7MS51\MCj0441424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9624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19200"/>
            <a:ext cx="2057400" cy="12954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3200" b="1" smtClean="0">
                <a:solidFill>
                  <a:srgbClr val="FFFF00"/>
                </a:solidFill>
              </a:rPr>
              <a:t>India</a:t>
            </a:r>
          </a:p>
          <a:p>
            <a:pPr algn="ctr" eaLnBrk="1" hangingPunct="1">
              <a:buFont typeface="Arial" charset="0"/>
              <a:buNone/>
            </a:pPr>
            <a:r>
              <a:rPr lang="en-US" sz="3200" b="1" smtClean="0">
                <a:solidFill>
                  <a:srgbClr val="FFFF00"/>
                </a:solidFill>
              </a:rPr>
              <a:t>54%</a:t>
            </a:r>
          </a:p>
        </p:txBody>
      </p:sp>
      <p:sp>
        <p:nvSpPr>
          <p:cNvPr id="8208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304800"/>
            <a:ext cx="2133600" cy="12954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Japan</a:t>
            </a:r>
          </a:p>
          <a:p>
            <a:pPr algn="ctr" eaLnBrk="1" hangingPunct="1">
              <a:buFont typeface="Arial" charset="0"/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73%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 flipH="1" flipV="1">
            <a:off x="4723607" y="3047206"/>
            <a:ext cx="914400" cy="1587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0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447800"/>
            <a:ext cx="2057400" cy="12954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3200" b="1" smtClean="0">
                <a:solidFill>
                  <a:srgbClr val="FFFF00"/>
                </a:solidFill>
              </a:rPr>
              <a:t>China </a:t>
            </a:r>
          </a:p>
          <a:p>
            <a:pPr algn="ctr" eaLnBrk="1" hangingPunct="1">
              <a:buFont typeface="Arial" charset="0"/>
              <a:buNone/>
            </a:pPr>
            <a:r>
              <a:rPr lang="en-US" sz="3200" b="1" smtClean="0">
                <a:solidFill>
                  <a:srgbClr val="FFFF00"/>
                </a:solidFill>
              </a:rPr>
              <a:t>53%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" y="3427413"/>
            <a:ext cx="8610600" cy="1587"/>
          </a:xfrm>
          <a:prstGeom prst="line">
            <a:avLst/>
          </a:prstGeom>
          <a:ln w="203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6287294" y="2323306"/>
            <a:ext cx="2057400" cy="1588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3"/>
          <p:cNvSpPr>
            <a:spLocks noGrp="1"/>
          </p:cNvSpPr>
          <p:nvPr>
            <p:ph sz="half" idx="2"/>
          </p:nvPr>
        </p:nvSpPr>
        <p:spPr>
          <a:xfrm>
            <a:off x="7010400" y="228600"/>
            <a:ext cx="1752600" cy="12954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USA</a:t>
            </a:r>
          </a:p>
          <a:p>
            <a:pPr algn="ctr" eaLnBrk="1" hangingPunct="1">
              <a:buFont typeface="Arial" charset="0"/>
              <a:buNone/>
            </a:pPr>
            <a:r>
              <a:rPr lang="en-US" sz="3200" b="1" dirty="0" smtClean="0">
                <a:solidFill>
                  <a:srgbClr val="FFFF00"/>
                </a:solidFill>
              </a:rPr>
              <a:t>78%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haun Owens\Local Settings\Temporary Internet Files\Content.IE5\GLEV0HUV\MPj0438720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0"/>
            <a:ext cx="9215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Economic Systems</a:t>
            </a:r>
          </a:p>
        </p:txBody>
      </p:sp>
      <p:sp>
        <p:nvSpPr>
          <p:cNvPr id="5124" name="Content Placeholder 3"/>
          <p:cNvSpPr>
            <a:spLocks noGrp="1"/>
          </p:cNvSpPr>
          <p:nvPr>
            <p:ph sz="half" idx="2"/>
          </p:nvPr>
        </p:nvSpPr>
        <p:spPr>
          <a:xfrm>
            <a:off x="7315200" y="3856038"/>
            <a:ext cx="2057400" cy="7921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3200" b="1" smtClean="0">
                <a:solidFill>
                  <a:srgbClr val="FFFF00"/>
                </a:solidFill>
              </a:rPr>
              <a:t>Pure</a:t>
            </a:r>
          </a:p>
          <a:p>
            <a:pPr algn="ctr" eaLnBrk="1" hangingPunct="1">
              <a:buFont typeface="Arial" charset="0"/>
              <a:buNone/>
            </a:pPr>
            <a:r>
              <a:rPr lang="en-US" sz="3200" b="1" smtClean="0">
                <a:solidFill>
                  <a:srgbClr val="FFFF00"/>
                </a:solidFill>
              </a:rPr>
              <a:t>Market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505200"/>
            <a:ext cx="8229600" cy="1588"/>
          </a:xfrm>
          <a:prstGeom prst="line">
            <a:avLst/>
          </a:prstGeom>
          <a:ln w="203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Content Placeholder 3"/>
          <p:cNvSpPr txBox="1">
            <a:spLocks/>
          </p:cNvSpPr>
          <p:nvPr/>
        </p:nvSpPr>
        <p:spPr bwMode="auto">
          <a:xfrm>
            <a:off x="3962400" y="3779838"/>
            <a:ext cx="16764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None/>
            </a:pPr>
            <a:endParaRPr lang="en-US" sz="2400" b="1">
              <a:latin typeface="Calibri" pitchFamily="34" charset="0"/>
            </a:endParaRPr>
          </a:p>
        </p:txBody>
      </p:sp>
      <p:sp>
        <p:nvSpPr>
          <p:cNvPr id="5127" name="Content Placeholder 3"/>
          <p:cNvSpPr txBox="1">
            <a:spLocks/>
          </p:cNvSpPr>
          <p:nvPr/>
        </p:nvSpPr>
        <p:spPr bwMode="auto">
          <a:xfrm>
            <a:off x="-76200" y="3886200"/>
            <a:ext cx="20574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Pure</a:t>
            </a:r>
          </a:p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sz="3200" b="1">
                <a:solidFill>
                  <a:srgbClr val="FFFF00"/>
                </a:solidFill>
                <a:latin typeface="Calibri" pitchFamily="34" charset="0"/>
              </a:rPr>
              <a:t>Command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22822" y="4901625"/>
            <a:ext cx="3554178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Mixed Economy</a:t>
            </a:r>
          </a:p>
        </p:txBody>
      </p:sp>
      <p:pic>
        <p:nvPicPr>
          <p:cNvPr id="5129" name="Picture 2" descr="C:\Documents and Settings\Shaun Owens\Local Settings\Temporary Internet Files\Content.IE5\CZB7MS51\MCj0441424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590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1371600"/>
            <a:ext cx="92449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Where a country is on this continuum determines it’s economic success…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Too much towards the Command side is too restrictive and disallows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economic growth; too much towards the Market side is not restrictive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and allows more opportunity for things to go wrong.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SO Framework Document" ma:contentTypeID="0x010100CD1C0BDEA4C44EBFAA93A223E5121882007E85AE4213761D48A6C3660084415DDB" ma:contentTypeVersion="8" ma:contentTypeDescription="Use this content type for a Framework document from Georgia Standards" ma:contentTypeScope="" ma:versionID="c57d6237ad973f3b36de144e9f1a22c3">
  <xsd:schema xmlns:xsd="http://www.w3.org/2001/XMLSchema" xmlns:p="http://schemas.microsoft.com/office/2006/metadata/properties" xmlns:ns1="http://schemas.microsoft.com/sharepoint/v3" xmlns:ns2="964bb5f2-6342-4480-8fc2-6c4d0f9f2504" targetNamespace="http://schemas.microsoft.com/office/2006/metadata/properties" ma:root="true" ma:fieldsID="7c231201c8eb8aef37db4ff57f9fcce1" ns1:_="" ns2:_="">
    <xsd:import namespace="http://schemas.microsoft.com/sharepoint/v3"/>
    <xsd:import namespace="964bb5f2-6342-4480-8fc2-6c4d0f9f2504"/>
    <xsd:element name="properties">
      <xsd:complexType>
        <xsd:sequence>
          <xsd:element name="documentManagement">
            <xsd:complexType>
              <xsd:all>
                <xsd:element ref="ns1:GPS_Grade" minOccurs="0"/>
                <xsd:element ref="ns1:Subject_Parent" minOccurs="0"/>
                <xsd:element ref="ns1:Course_Child" minOccurs="0"/>
                <xsd:element ref="ns1:Level_Child" minOccurs="0"/>
                <xsd:element ref="ns2:TabIndent" minOccurs="0"/>
                <xsd:element ref="ns2:SortOrder" minOccurs="0"/>
                <xsd:element ref="ns2:Complimentary_x0020_Subject1" minOccurs="0"/>
                <xsd:element ref="ns2:Complimentary_x0020_Subject2" minOccurs="0"/>
                <xsd:element ref="ns1:Exclude From Search"/>
                <xsd:element ref="ns2:Text_x0020_Placeholde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GPS_Grade" ma:index="8" nillable="true" ma:displayName="Grade" ma:default="" ma:internalName="GPS_Grade" ma:readOnly="fal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KK"/>
                    <xsd:enumeration value="1"/>
                    <xsd:enumeration value="2"/>
                    <xsd:enumeration value="3"/>
                    <xsd:enumeration value="4"/>
                    <xsd:enumeration value="5"/>
                    <xsd:enumeration value="6"/>
                    <xsd:enumeration value="7"/>
                    <xsd:enumeration value="8"/>
                    <xsd:enumeration value="9"/>
                    <xsd:enumeration value="10"/>
                    <xsd:enumeration value="11"/>
                    <xsd:enumeration value="12"/>
                  </xsd:restriction>
                </xsd:simpleType>
              </xsd:element>
            </xsd:sequence>
          </xsd:extension>
        </xsd:complexContent>
      </xsd:complexType>
    </xsd:element>
    <xsd:element name="Subject_Parent" ma:index="9" nillable="true" ma:displayName="Subject" ma:internalName="Subject_Parent" ma:readOnly="false">
      <xsd:simpleType>
        <xsd:restriction base="dms:Unknown"/>
      </xsd:simpleType>
    </xsd:element>
    <xsd:element name="Course_Child" ma:index="10" nillable="true" ma:displayName="Course" ma:internalName="Course_Child" ma:readOnly="false">
      <xsd:simpleType>
        <xsd:restriction base="dms:Unknown"/>
      </xsd:simpleType>
    </xsd:element>
    <xsd:element name="Level_Child" ma:index="11" nillable="true" ma:displayName="Level" ma:internalName="Level_Child" ma:readOnly="false">
      <xsd:simpleType>
        <xsd:restriction base="dms:Unknown"/>
      </xsd:simpleType>
    </xsd:element>
    <xsd:element name="Exclude From Search" ma:index="16" ma:displayName="Exclude From Search" ma:default="0" ma:internalName="Exclude_x0020_From_x0020_Search" ma:readOnly="false">
      <xsd:simpleType>
        <xsd:restriction base="dms:Boolean"/>
      </xsd:simpleType>
    </xsd:element>
  </xsd:schema>
  <xsd:schema xmlns:xsd="http://www.w3.org/2001/XMLSchema" xmlns:dms="http://schemas.microsoft.com/office/2006/documentManagement/types" targetNamespace="964bb5f2-6342-4480-8fc2-6c4d0f9f2504" elementFormDefault="qualified">
    <xsd:import namespace="http://schemas.microsoft.com/office/2006/documentManagement/types"/>
    <xsd:element name="TabIndent" ma:index="12" nillable="true" ma:displayName="TabIndent" ma:decimals="0" ma:default="0" ma:internalName="TabIndent">
      <xsd:simpleType>
        <xsd:restriction base="dms:Number"/>
      </xsd:simpleType>
    </xsd:element>
    <xsd:element name="SortOrder" ma:index="13" nillable="true" ma:displayName="SortOrder" ma:decimals="0" ma:default="0" ma:internalName="SortOrder">
      <xsd:simpleType>
        <xsd:restriction base="dms:Number"/>
      </xsd:simpleType>
    </xsd:element>
    <xsd:element name="Complimentary_x0020_Subject1" ma:index="14" nillable="true" ma:displayName="Complimentary Subject1" ma:internalName="Complimentary_x0020_Subject1">
      <xsd:simpleType>
        <xsd:restriction base="dms:Unknown"/>
      </xsd:simpleType>
    </xsd:element>
    <xsd:element name="Complimentary_x0020_Subject2" ma:index="15" nillable="true" ma:displayName="Complimentary Subject2" ma:internalName="Complimentary_x0020_Subject2">
      <xsd:simpleType>
        <xsd:restriction base="dms:Unknown"/>
      </xsd:simpleType>
    </xsd:element>
    <xsd:element name="Text_x0020_Placeholder" ma:index="17" nillable="true" ma:displayName="Text Placeholder" ma:default="0" ma:internalName="Text_x0020_Placehol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F11FDA-3296-48D1-8690-7F74FF22BD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64bb5f2-6342-4480-8fc2-6c4d0f9f250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5EDEF361-E268-4BD2-9587-498C87B0D53A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BBB8DF57-35C2-4877-95E0-B9CDE94FE4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954</Words>
  <Application>Microsoft Office PowerPoint</Application>
  <PresentationFormat>On-screen Show (4:3)</PresentationFormat>
  <Paragraphs>150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Economic Systems</vt:lpstr>
      <vt:lpstr>Economic Systems</vt:lpstr>
      <vt:lpstr>Economic Systems</vt:lpstr>
      <vt:lpstr>Economic  Systems</vt:lpstr>
      <vt:lpstr>Economic  Systems</vt:lpstr>
      <vt:lpstr>Economic  Systems</vt:lpstr>
      <vt:lpstr>Economic Systems</vt:lpstr>
      <vt:lpstr>Economic 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Georgia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(ppt)</dc:title>
  <dc:creator>GaDOE</dc:creator>
  <cp:lastModifiedBy>Brittany Luke</cp:lastModifiedBy>
  <cp:revision>32</cp:revision>
  <dcterms:created xsi:type="dcterms:W3CDTF">2008-12-02T06:53:58Z</dcterms:created>
  <dcterms:modified xsi:type="dcterms:W3CDTF">2014-10-20T12:28:33Z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evel_Child">
    <vt:lpwstr/>
  </property>
  <property fmtid="{D5CDD505-2E9C-101B-9397-08002B2CF9AE}" pid="3" name="SortOrder">
    <vt:lpwstr>26.0000000000000</vt:lpwstr>
  </property>
  <property fmtid="{D5CDD505-2E9C-101B-9397-08002B2CF9AE}" pid="4" name="Complimentary Subject1">
    <vt:lpwstr/>
  </property>
  <property fmtid="{D5CDD505-2E9C-101B-9397-08002B2CF9AE}" pid="5" name="Exclude From Search">
    <vt:lpwstr>0</vt:lpwstr>
  </property>
  <property fmtid="{D5CDD505-2E9C-101B-9397-08002B2CF9AE}" pid="6" name="Text Placeholder">
    <vt:lpwstr>0</vt:lpwstr>
  </property>
  <property fmtid="{D5CDD505-2E9C-101B-9397-08002B2CF9AE}" pid="7" name="Complimentary Subject2">
    <vt:lpwstr/>
  </property>
  <property fmtid="{D5CDD505-2E9C-101B-9397-08002B2CF9AE}" pid="8" name="GPS_Grade">
    <vt:lpwstr>;#7;#</vt:lpwstr>
  </property>
  <property fmtid="{D5CDD505-2E9C-101B-9397-08002B2CF9AE}" pid="9" name="Subject_Parent">
    <vt:lpwstr>Social Studies</vt:lpwstr>
  </property>
  <property fmtid="{D5CDD505-2E9C-101B-9397-08002B2CF9AE}" pid="10" name="Course_Child">
    <vt:lpwstr/>
  </property>
  <property fmtid="{D5CDD505-2E9C-101B-9397-08002B2CF9AE}" pid="11" name="ContentType">
    <vt:lpwstr>GSO Framework Document</vt:lpwstr>
  </property>
  <property fmtid="{D5CDD505-2E9C-101B-9397-08002B2CF9AE}" pid="12" name="TabIndent">
    <vt:lpwstr>2.00000000000000</vt:lpwstr>
  </property>
</Properties>
</file>