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76" r:id="rId2"/>
    <p:sldId id="277" r:id="rId3"/>
    <p:sldId id="278" r:id="rId4"/>
    <p:sldId id="279" r:id="rId5"/>
    <p:sldId id="280" r:id="rId6"/>
    <p:sldId id="281" r:id="rId7"/>
    <p:sldId id="256" r:id="rId8"/>
    <p:sldId id="257" r:id="rId9"/>
    <p:sldId id="259" r:id="rId10"/>
    <p:sldId id="260" r:id="rId11"/>
    <p:sldId id="261" r:id="rId12"/>
    <p:sldId id="263" r:id="rId13"/>
    <p:sldId id="262" r:id="rId14"/>
    <p:sldId id="258" r:id="rId15"/>
    <p:sldId id="264" r:id="rId16"/>
    <p:sldId id="275" r:id="rId17"/>
    <p:sldId id="265" r:id="rId18"/>
    <p:sldId id="266" r:id="rId19"/>
    <p:sldId id="267" r:id="rId20"/>
    <p:sldId id="268" r:id="rId21"/>
    <p:sldId id="269" r:id="rId22"/>
    <p:sldId id="270" r:id="rId23"/>
    <p:sldId id="27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90" autoAdjust="0"/>
    <p:restoredTop sz="90929"/>
  </p:normalViewPr>
  <p:slideViewPr>
    <p:cSldViewPr>
      <p:cViewPr varScale="1">
        <p:scale>
          <a:sx n="73" d="100"/>
          <a:sy n="73" d="100"/>
        </p:scale>
        <p:origin x="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Lucida Grande" pitchFamily="80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20D47956-DAE4-4E7D-B379-78770FC25A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26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0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0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0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0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8DBD58FB-C45A-4D88-AC2B-7663391DE9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61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0" charset="0"/>
        <a:ea typeface="ＭＳ Ｐゴシック" pitchFamily="80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0" charset="0"/>
        <a:ea typeface="ＭＳ Ｐゴシック" pitchFamily="80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0" charset="0"/>
        <a:ea typeface="ＭＳ Ｐゴシック" pitchFamily="80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0" charset="0"/>
        <a:ea typeface="ＭＳ Ｐゴシック" pitchFamily="80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0" charset="0"/>
        <a:ea typeface="ＭＳ Ｐゴシック" pitchFamily="80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4C7076-92B9-4C29-9691-8B3BF0B2BD8A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7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8297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AB5501-E2A7-402D-9777-7E64C51028BE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17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92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4BF6CC-7A69-4CF9-AF15-BA7CCF0948F9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18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22212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2CCB5-C41C-422B-A0A5-0DB3E8996906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19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32675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F5129-E705-4822-AB42-2DDA1301BDEB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20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288765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04DB9-A984-41ED-ABC5-A305DD05E0B4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21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22231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6279B0-8940-4F98-9DB7-305237BBE4F4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8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49863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57817-EEEA-4D6A-B3D2-B4B88EE0FDD4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9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0878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E50DF-2272-471F-ABFB-85CCB3412D2A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10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2658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2BB3D-BBF9-4034-B8E1-A798F9084FAF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11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92355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F7499-8800-4A31-93CE-8A029E41B8DE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12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34551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08F6F1-48B2-4049-A0E0-95F14E9E4005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13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64880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60445-0366-4C0A-ACE0-CB6F78D6BECA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14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96176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BDD8B-97F5-433C-9332-32DD79C8755C}" type="slidenum">
              <a:rPr lang="en-US" smtClean="0">
                <a:latin typeface="Lucida Grande"/>
                <a:ea typeface="ＭＳ Ｐゴシック"/>
                <a:cs typeface="ＭＳ Ｐゴシック"/>
              </a:rPr>
              <a:pPr/>
              <a:t>15</a:t>
            </a:fld>
            <a:endParaRPr lang="en-US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76670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D6501-CC90-415F-BACE-2E388D08AD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7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5F960-4379-4638-9316-7DAFAF8FF3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3098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5F960-4379-4638-9316-7DAFAF8FF3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5531699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5F960-4379-4638-9316-7DAFAF8FF3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39144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5F960-4379-4638-9316-7DAFAF8FF3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9917006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5F960-4379-4638-9316-7DAFAF8FF3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04196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439B3-1277-4EB7-A785-24E00AF1C4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22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A5535-83C5-40B7-8D2A-9C8D0E4A00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2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F1649-3EBE-44C8-BDD0-E608DF3DEB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7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0CDC1-183E-4FE1-B61F-904D00B90B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2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7F37B-3396-404C-A392-8574D4B973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2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621B0-FD88-4229-A3B4-0DA2FAAB5F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9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BC2C1-F7FD-4CE9-B030-295A5BB708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7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8B78-0CED-49DF-BD46-9C81E92D70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5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E7368-FF66-4505-AE41-AA066A00E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9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50BD1-71AC-4FA9-8A9D-2A3B46EB1D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6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D85F960-4379-4638-9316-7DAFAF8FF3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5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30</a:t>
            </a:r>
            <a:br>
              <a:rPr lang="en-US" dirty="0" smtClean="0"/>
            </a:br>
            <a:r>
              <a:rPr lang="en-US" dirty="0" smtClean="0"/>
              <a:t>Day 58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12620"/>
            <a:ext cx="7543800" cy="4114800"/>
          </a:xfrm>
        </p:spPr>
        <p:txBody>
          <a:bodyPr/>
          <a:lstStyle/>
          <a:p>
            <a:r>
              <a:rPr lang="en-US" dirty="0" smtClean="0"/>
              <a:t>When countries trade, there is a ______. This can make goods more expensive.</a:t>
            </a:r>
          </a:p>
          <a:p>
            <a:r>
              <a:rPr lang="en-US" dirty="0" smtClean="0"/>
              <a:t>China could only give Japan 3,000 toys.  This is a ________.</a:t>
            </a:r>
          </a:p>
          <a:p>
            <a:r>
              <a:rPr lang="en-US" dirty="0" smtClean="0"/>
              <a:t>Syria and Russia have an _______ with one another. They do not trade at all.</a:t>
            </a:r>
          </a:p>
          <a:p>
            <a:endParaRPr lang="en-US" dirty="0"/>
          </a:p>
          <a:p>
            <a:r>
              <a:rPr lang="en-US" dirty="0" smtClean="0"/>
              <a:t>HW: Have a safe weekend!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How does Human Capital Influence Economic Growth?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7848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Nations that </a:t>
            </a:r>
            <a:r>
              <a:rPr lang="en-US" sz="3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invest</a:t>
            </a: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in the health, education, &amp; training of their people will have a more valuable workforce that produces more </a:t>
            </a:r>
            <a:r>
              <a:rPr lang="en-US" sz="3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goods &amp; services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000" dirty="0" smtClean="0"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defRPr/>
            </a:pP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People that have </a:t>
            </a:r>
            <a:r>
              <a:rPr lang="en-US" sz="3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training</a:t>
            </a: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are more likely to contribute to technological advances, which leads to finding better uses of </a:t>
            </a:r>
            <a:r>
              <a:rPr lang="en-US" sz="3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natural resources</a:t>
            </a: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&amp; producing more goods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2238" y="2667000"/>
            <a:ext cx="1401762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What are Capital Goods?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75438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All of the goods that are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produced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in the country and then used to make other goods &amp; services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500" smtClean="0"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lvl="1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Examples:   tools,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equipment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, factories, technology,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computers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, lumber,         machinery, etc.</a:t>
            </a:r>
          </a:p>
          <a:p>
            <a:pPr lvl="1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What are some capital goods used in our classroom?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949825"/>
            <a:ext cx="254635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How do Capital Goods influence Economic Growth?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The more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capital goods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a country has the more goods &amp; services they are able to produce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Money is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NOT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a capital good, but          rather a medium (way) of                   exchange!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64820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What are Natural Resources?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All of the things found in or on the earth; “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gifts of nature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All resources are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limited</a:t>
            </a:r>
          </a:p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Examples: land,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water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, sun, plants,                                                                        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time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, air, minerals,                          oil, etc.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800600"/>
            <a:ext cx="255270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How do Natural Resources Influence Economic Growth?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7543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Countries that have a lot of </a:t>
            </a:r>
            <a:r>
              <a:rPr lang="en-US" sz="36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natural resources</a:t>
            </a: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are able to use them to produce goods &amp; services </a:t>
            </a:r>
            <a:r>
              <a:rPr lang="en-US" sz="36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cheaper</a:t>
            </a: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than a country that has to </a:t>
            </a:r>
            <a:r>
              <a:rPr lang="en-US" sz="36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import </a:t>
            </a: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natural resources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876800"/>
            <a:ext cx="1793875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543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What is Entrepreneurship?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75438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Entrepreneurs have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characteristics that make them different from the rest of the labor force:</a:t>
            </a:r>
          </a:p>
          <a:p>
            <a:pPr lvl="1" eaLnBrk="1" hangingPunct="1">
              <a:defRPr/>
            </a:pPr>
            <a:r>
              <a:rPr lang="en-US" sz="32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1. </a:t>
            </a:r>
            <a:r>
              <a:rPr lang="en-US" sz="32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innovative</a:t>
            </a:r>
            <a:r>
              <a:rPr lang="en-US" sz="32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(have creative ideas)</a:t>
            </a:r>
          </a:p>
          <a:p>
            <a:pPr lvl="1" eaLnBrk="1" hangingPunct="1">
              <a:defRPr/>
            </a:pPr>
            <a:r>
              <a:rPr lang="en-US" sz="32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2. </a:t>
            </a:r>
            <a:r>
              <a:rPr lang="en-US" sz="32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risk taker</a:t>
            </a:r>
            <a:r>
              <a:rPr lang="en-US" sz="32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(use limited resources in an innovative way in hopes that people will buy the product)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419600"/>
            <a:ext cx="1828800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75438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What is Entrepreneurship?</a:t>
            </a:r>
            <a:endParaRPr lang="en-US" dirty="0"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1828800"/>
            <a:ext cx="72390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ＭＳ Ｐゴシック" pitchFamily="80" charset="-128"/>
                <a:cs typeface="+mn-cs"/>
              </a:rPr>
              <a:t>It can be several things:</a:t>
            </a:r>
          </a:p>
          <a:p>
            <a:pPr lvl="1"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ＭＳ Ｐゴシック" pitchFamily="80" charset="-128"/>
                <a:cs typeface="+mn-cs"/>
              </a:rPr>
              <a:t>Starting your own business</a:t>
            </a:r>
          </a:p>
          <a:p>
            <a:pPr lvl="1"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ＭＳ Ｐゴシック" pitchFamily="80" charset="-128"/>
                <a:cs typeface="+mn-cs"/>
              </a:rPr>
              <a:t>Inventing something new</a:t>
            </a:r>
          </a:p>
          <a:p>
            <a:pPr lvl="1"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ＭＳ Ｐゴシック" pitchFamily="80" charset="-128"/>
                <a:cs typeface="+mn-cs"/>
              </a:rPr>
              <a:t>Changing the way something was previously done so that it works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How does Entrepreneurship Influence Economic Growth?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05000"/>
            <a:ext cx="75438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Entrepreneurship </a:t>
            </a:r>
            <a:r>
              <a:rPr lang="en-US" sz="36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creates</a:t>
            </a: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jobs and reduces unemployment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Encourages people to take </a:t>
            </a:r>
            <a:r>
              <a:rPr lang="en-US" sz="36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risks</a:t>
            </a: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that creates better healthcare, education, &amp; </a:t>
            </a:r>
            <a:r>
              <a:rPr lang="en-US" sz="36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welfare</a:t>
            </a: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programs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The </a:t>
            </a:r>
            <a:r>
              <a:rPr lang="en-US" sz="36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more</a:t>
            </a: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entrepreneurs a    country has, the </a:t>
            </a:r>
            <a:r>
              <a:rPr lang="en-US" sz="36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higher</a:t>
            </a: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the country’s GDP will be.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800600"/>
            <a:ext cx="160496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How is Economic Growth Measured?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Economic growth is </a:t>
            </a:r>
            <a:r>
              <a:rPr lang="en-US" sz="36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measured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by the country’s Gross Domestic Product (GDP)   in one year. This is the </a:t>
            </a:r>
            <a:r>
              <a:rPr lang="en-US" sz="36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total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amount of final goods and services produced in one year within a count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ry.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256213"/>
            <a:ext cx="16002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Gross Domestic Product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7848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GDP is a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measurement 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because it  measures ONLY what has been produced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within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the country--this doesn’t include products that are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imported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.</a:t>
            </a:r>
          </a:p>
          <a:p>
            <a:pPr eaLnBrk="1" hangingPunct="1">
              <a:defRPr/>
            </a:pPr>
            <a:endParaRPr lang="en-US" sz="1500" smtClean="0"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It is much better for the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economy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of a country to produce its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own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goods and services (this increases the      country’s GDP).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891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5105400"/>
            <a:ext cx="14684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November 2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Day 59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Currency is the type of _______ a country uses.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 is the currency  that the European Union uses.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When you go to another country you have to ______ your currency to another country’s currency.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HW: CDA on Thursday!!!!!  Get grade sheet signed!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+mj-cs"/>
              </a:rPr>
              <a:t>Gross Domestic Product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7543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Measuring the GDP each year can: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500" smtClean="0">
              <a:effectLst>
                <a:outerShdw blurRad="38100" dist="38100" dir="2700000" algn="tl">
                  <a:srgbClr val="FFFFFF"/>
                </a:outerShdw>
              </a:effectLst>
              <a:latin typeface="Britannic Bold" pitchFamily="34" charset="0"/>
            </a:endParaRPr>
          </a:p>
          <a:p>
            <a:pPr lvl="1" eaLnBrk="1" hangingPunct="1">
              <a:defRPr/>
            </a:pPr>
            <a:r>
              <a:rPr lang="en-US" sz="32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Compare</a:t>
            </a:r>
            <a:r>
              <a:rPr lang="en-US" sz="32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one country’s economy to another</a:t>
            </a:r>
          </a:p>
          <a:p>
            <a:pPr lvl="1" eaLnBrk="1" hangingPunct="1">
              <a:defRPr/>
            </a:pPr>
            <a:r>
              <a:rPr lang="en-US" sz="32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Check a country’s economic </a:t>
            </a:r>
            <a:r>
              <a:rPr lang="en-US" sz="32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progress</a:t>
            </a:r>
            <a:r>
              <a:rPr lang="en-US" sz="32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over time</a:t>
            </a:r>
          </a:p>
          <a:p>
            <a:pPr lvl="1" eaLnBrk="1" hangingPunct="1">
              <a:defRPr/>
            </a:pPr>
            <a:r>
              <a:rPr lang="en-US" sz="32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Show if the economy is </a:t>
            </a:r>
            <a:r>
              <a:rPr lang="en-US" sz="32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growing </a:t>
            </a:r>
            <a:r>
              <a:rPr lang="en-US" sz="3200" smtClean="0">
                <a:effectLst>
                  <a:outerShdw blurRad="38100" dist="38100" dir="2700000" algn="tl">
                    <a:srgbClr val="FFFFFF"/>
                  </a:outerShdw>
                </a:effectLst>
                <a:latin typeface="Britannic Bold" pitchFamily="34" charset="0"/>
              </a:rPr>
              <a:t>     or not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343400"/>
            <a:ext cx="17192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Standard of Living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75438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The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higher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a country’s GDP = the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higher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the standard of living for the people within the country</a:t>
            </a:r>
          </a:p>
          <a:p>
            <a:pPr eaLnBrk="1" hangingPunct="1">
              <a:defRPr/>
            </a:pPr>
            <a:endParaRPr lang="en-US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In order for a country to have an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increasing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GDP, it must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invest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in human capital through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education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&amp;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training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, and it must produce goods that have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value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to be sold within the country or exported.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743200"/>
            <a:ext cx="19685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5438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Summary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543800" cy="5257800"/>
          </a:xfrm>
        </p:spPr>
        <p:txBody>
          <a:bodyPr/>
          <a:lstStyle/>
          <a:p>
            <a:pPr>
              <a:buFont typeface="Wingdings" pitchFamily="80" charset="2"/>
              <a:buChar char="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cs typeface="Tahoma" pitchFamily="34" charset="0"/>
              </a:rPr>
              <a:t>To encourage economic growth and raise the living standards of its citizens, there must be investment in human capital and capital goods. </a:t>
            </a:r>
          </a:p>
          <a:p>
            <a:pPr>
              <a:buFont typeface="Wingdings" pitchFamily="80" charset="2"/>
              <a:buChar char="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cs typeface="Tahoma" pitchFamily="34" charset="0"/>
              </a:rPr>
              <a:t>Economic growth is measured by increases in real capital per GDP over time.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7543800" cy="5715000"/>
          </a:xfrm>
        </p:spPr>
        <p:txBody>
          <a:bodyPr/>
          <a:lstStyle/>
          <a:p>
            <a:pPr>
              <a:buFont typeface="Wingdings" pitchFamily="80" charset="2"/>
              <a:buChar char="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cs typeface="Tahoma" pitchFamily="34" charset="0"/>
              </a:rPr>
              <a:t>How large a nation’s GDP can be is determined by the availability and quality of its natural, human, and capital resources.</a:t>
            </a:r>
          </a:p>
          <a:p>
            <a:pPr>
              <a:buFont typeface="Wingdings" pitchFamily="80" charset="2"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  <a:cs typeface="Tahoma" pitchFamily="34" charset="0"/>
            </a:endParaRPr>
          </a:p>
          <a:p>
            <a:pPr>
              <a:buFont typeface="Wingdings" pitchFamily="80" charset="2"/>
              <a:buChar char="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cs typeface="Tahoma" pitchFamily="34" charset="0"/>
              </a:rPr>
              <a:t>To increase economic growth and per capita GDP over time requires investments in both physical capital (factories, machines) and human capital (education, training, skills of labor force).</a:t>
            </a:r>
          </a:p>
          <a:p>
            <a:pPr>
              <a:buFont typeface="Wingdings" pitchFamily="80" charset="2"/>
              <a:buChar char=""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3</a:t>
            </a:r>
            <a:br>
              <a:rPr lang="en-US" dirty="0" smtClean="0"/>
            </a:br>
            <a:r>
              <a:rPr lang="en-US" dirty="0" smtClean="0"/>
              <a:t>Day 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What does GDP stand for?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What does the GDP of a country tell you?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What can help GDP grow?</a:t>
            </a: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HW: CDA on Thursday!! 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9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4</a:t>
            </a:r>
            <a:br>
              <a:rPr lang="en-US" dirty="0" smtClean="0"/>
            </a:br>
            <a:r>
              <a:rPr lang="en-US" dirty="0" smtClean="0"/>
              <a:t>Day 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are the three environmental issues in Europe?</a:t>
            </a:r>
          </a:p>
          <a:p>
            <a:r>
              <a:rPr lang="en-US" sz="2400" dirty="0" smtClean="0"/>
              <a:t>Where are they a problem?</a:t>
            </a:r>
          </a:p>
          <a:p>
            <a:r>
              <a:rPr lang="en-US" sz="2400" dirty="0" smtClean="0"/>
              <a:t>What are the European countries doing to try and decrease the amount of pollution?</a:t>
            </a:r>
          </a:p>
          <a:p>
            <a:endParaRPr lang="en-US" sz="2400" dirty="0"/>
          </a:p>
          <a:p>
            <a:r>
              <a:rPr lang="en-US" sz="2400" dirty="0" smtClean="0"/>
              <a:t>CDA TOMORROW!! STUDY, STUDY, STUDY!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7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5</a:t>
            </a:r>
            <a:br>
              <a:rPr lang="en-US" dirty="0" smtClean="0"/>
            </a:br>
            <a:r>
              <a:rPr lang="en-US" dirty="0" smtClean="0"/>
              <a:t>Day 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45495"/>
            <a:ext cx="6347714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Define quota.</a:t>
            </a:r>
          </a:p>
          <a:p>
            <a:r>
              <a:rPr lang="en-US" sz="2400" dirty="0" smtClean="0"/>
              <a:t>Define tariff.</a:t>
            </a:r>
          </a:p>
          <a:p>
            <a:r>
              <a:rPr lang="en-US" sz="2400" dirty="0" smtClean="0"/>
              <a:t>Define embargo.</a:t>
            </a:r>
          </a:p>
          <a:p>
            <a:r>
              <a:rPr lang="en-US" sz="2400" dirty="0" smtClean="0"/>
              <a:t>Which would be used if I wanted to guarantee the United States would not get a sickness from China?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HW: None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6</a:t>
            </a:r>
            <a:br>
              <a:rPr lang="en-US" dirty="0" smtClean="0"/>
            </a:br>
            <a:r>
              <a:rPr lang="en-US" dirty="0" smtClean="0"/>
              <a:t>Day 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country has a parliamentary democracy as their government?</a:t>
            </a:r>
          </a:p>
          <a:p>
            <a:r>
              <a:rPr lang="en-US" sz="2400" dirty="0" smtClean="0"/>
              <a:t>What does GDP stand for?</a:t>
            </a:r>
          </a:p>
          <a:p>
            <a:r>
              <a:rPr lang="en-US" sz="2400" dirty="0" smtClean="0"/>
              <a:t>How can location affect a country?</a:t>
            </a:r>
          </a:p>
          <a:p>
            <a:endParaRPr lang="en-US" sz="2400" dirty="0"/>
          </a:p>
          <a:p>
            <a:r>
              <a:rPr lang="en-US" sz="2400" dirty="0" smtClean="0"/>
              <a:t>HW: Have a good weekend!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77724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000" dirty="0" smtClean="0">
                <a:cs typeface="+mj-cs"/>
              </a:rPr>
              <a:t>Factors that Lead to </a:t>
            </a:r>
            <a:br>
              <a:rPr lang="en-US" sz="6000" dirty="0" smtClean="0">
                <a:cs typeface="+mj-cs"/>
              </a:rPr>
            </a:br>
            <a:r>
              <a:rPr lang="en-US" sz="6000" dirty="0" smtClean="0">
                <a:cs typeface="+mj-cs"/>
              </a:rPr>
              <a:t>Economic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Economic Growth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78486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There are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4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factors of production that influence economic growth within a country:</a:t>
            </a:r>
          </a:p>
          <a:p>
            <a:pPr lvl="1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Investment in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Human Capital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	</a:t>
            </a:r>
          </a:p>
          <a:p>
            <a:pPr lvl="1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Investment in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Capital Goods/</a:t>
            </a:r>
          </a:p>
          <a:p>
            <a:pPr marL="457200" lvl="1" indent="0" eaLnBrk="1" hangingPunct="1">
              <a:buNone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Physical Capital</a:t>
            </a:r>
          </a:p>
          <a:p>
            <a:pPr lvl="1" eaLnBrk="1" hangingPunct="1"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Natural Resources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available</a:t>
            </a:r>
          </a:p>
          <a:p>
            <a:pPr lvl="1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Entrepreneurship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The presence or absence of these 4 factors determine the country’s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Gross Domestic Product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for the year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209800"/>
            <a:ext cx="174625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What is Human Capital?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7848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b="1" dirty="0" smtClean="0">
                <a:latin typeface="Britannic Bold" panose="020B0903060703020204" pitchFamily="34" charset="0"/>
              </a:rPr>
              <a:t>All of the </a:t>
            </a:r>
            <a:r>
              <a:rPr lang="en-US" sz="3000" b="1" i="1" dirty="0" smtClean="0">
                <a:latin typeface="Britannic Bold" panose="020B0903060703020204" pitchFamily="34" charset="0"/>
              </a:rPr>
              <a:t>skills</a:t>
            </a:r>
            <a:r>
              <a:rPr lang="en-US" sz="3000" b="1" dirty="0" smtClean="0">
                <a:latin typeface="Britannic Bold" panose="020B0903060703020204" pitchFamily="34" charset="0"/>
              </a:rPr>
              <a:t>, talents, education, and  </a:t>
            </a:r>
            <a:r>
              <a:rPr lang="en-US" sz="3000" b="1" i="1" dirty="0" smtClean="0">
                <a:latin typeface="Britannic Bold" panose="020B0903060703020204" pitchFamily="34" charset="0"/>
              </a:rPr>
              <a:t>abilities</a:t>
            </a:r>
            <a:r>
              <a:rPr lang="en-US" sz="3000" b="1" dirty="0" smtClean="0">
                <a:latin typeface="Britannic Bold" panose="020B0903060703020204" pitchFamily="34" charset="0"/>
              </a:rPr>
              <a:t> that human workers possess and the value that they bring to the marketplace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500" b="1" dirty="0" smtClean="0">
              <a:latin typeface="Britannic Bold" panose="020B0903060703020204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Britannic Bold" panose="020B0903060703020204" pitchFamily="34" charset="0"/>
              </a:rPr>
              <a:t>Examples: computer/</a:t>
            </a:r>
            <a:r>
              <a:rPr lang="en-US" b="1" i="1" dirty="0" smtClean="0">
                <a:latin typeface="Britannic Bold" panose="020B0903060703020204" pitchFamily="34" charset="0"/>
              </a:rPr>
              <a:t>reading</a:t>
            </a:r>
            <a:r>
              <a:rPr lang="en-US" b="1" dirty="0" smtClean="0">
                <a:latin typeface="Britannic Bold" panose="020B0903060703020204" pitchFamily="34" charset="0"/>
              </a:rPr>
              <a:t>/writing/</a:t>
            </a:r>
            <a:r>
              <a:rPr lang="en-US" b="1" i="1" dirty="0" smtClean="0">
                <a:latin typeface="Britannic Bold" panose="020B0903060703020204" pitchFamily="34" charset="0"/>
              </a:rPr>
              <a:t>math</a:t>
            </a:r>
            <a:r>
              <a:rPr lang="en-US" b="1" dirty="0" smtClean="0">
                <a:latin typeface="Britannic Bold" panose="020B0903060703020204" pitchFamily="34" charset="0"/>
              </a:rPr>
              <a:t> </a:t>
            </a:r>
            <a:r>
              <a:rPr lang="en-US" b="1" i="1" dirty="0" smtClean="0">
                <a:latin typeface="Britannic Bold" panose="020B0903060703020204" pitchFamily="34" charset="0"/>
              </a:rPr>
              <a:t>skills</a:t>
            </a:r>
            <a:r>
              <a:rPr lang="en-US" b="1" dirty="0" smtClean="0">
                <a:latin typeface="Britannic Bold" panose="020B0903060703020204" pitchFamily="34" charset="0"/>
              </a:rPr>
              <a:t>, talents in music/sports/acting, ability to follow </a:t>
            </a:r>
            <a:r>
              <a:rPr lang="en-US" b="1" i="1" dirty="0" smtClean="0">
                <a:latin typeface="Britannic Bold" panose="020B0903060703020204" pitchFamily="34" charset="0"/>
              </a:rPr>
              <a:t>directions</a:t>
            </a:r>
            <a:r>
              <a:rPr lang="en-US" b="1" dirty="0" smtClean="0">
                <a:latin typeface="Britannic Bold" panose="020B0903060703020204" pitchFamily="34" charset="0"/>
              </a:rPr>
              <a:t>, ability to serve as group leader &amp; cooperate with group members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400" b="1" dirty="0" smtClean="0">
              <a:latin typeface="Britannic Bold" panose="020B0903060703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Britannic Bold" panose="020B0903060703020204" pitchFamily="34" charset="0"/>
              </a:rPr>
              <a:t>A country’s </a:t>
            </a:r>
            <a:r>
              <a:rPr lang="en-US" sz="2800" b="1" i="1" dirty="0" smtClean="0">
                <a:latin typeface="Britannic Bold" panose="020B0903060703020204" pitchFamily="34" charset="0"/>
              </a:rPr>
              <a:t>Literacy Rate</a:t>
            </a:r>
            <a:r>
              <a:rPr lang="en-US" sz="2800" b="1" dirty="0" smtClean="0">
                <a:latin typeface="Britannic Bold" panose="020B0903060703020204" pitchFamily="34" charset="0"/>
              </a:rPr>
              <a:t> impacts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Human Capital. It is the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percent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of the population over 15 that can read/write.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304800"/>
            <a:ext cx="1755775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1200</TotalTime>
  <Words>989</Words>
  <Application>Microsoft Office PowerPoint</Application>
  <PresentationFormat>On-screen Show (4:3)</PresentationFormat>
  <Paragraphs>123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ＭＳ Ｐゴシック</vt:lpstr>
      <vt:lpstr>Arial</vt:lpstr>
      <vt:lpstr>Britannic Bold</vt:lpstr>
      <vt:lpstr>Lucida Grande</vt:lpstr>
      <vt:lpstr>Tahoma</vt:lpstr>
      <vt:lpstr>Trebuchet MS</vt:lpstr>
      <vt:lpstr>Wingdings</vt:lpstr>
      <vt:lpstr>Wingdings 3</vt:lpstr>
      <vt:lpstr>Facet</vt:lpstr>
      <vt:lpstr>October 30 Day 58</vt:lpstr>
      <vt:lpstr>November 2 Day 59</vt:lpstr>
      <vt:lpstr>November 3 Day 60</vt:lpstr>
      <vt:lpstr>November 4 Day 61</vt:lpstr>
      <vt:lpstr>November 5 Day 62</vt:lpstr>
      <vt:lpstr>November 6 Day 63</vt:lpstr>
      <vt:lpstr>Factors that Lead to  Economic Growth</vt:lpstr>
      <vt:lpstr>Economic Growth</vt:lpstr>
      <vt:lpstr>What is Human Capital?</vt:lpstr>
      <vt:lpstr>How does Human Capital Influence Economic Growth?</vt:lpstr>
      <vt:lpstr>What are Capital Goods?</vt:lpstr>
      <vt:lpstr>How do Capital Goods influence Economic Growth?</vt:lpstr>
      <vt:lpstr>What are Natural Resources?</vt:lpstr>
      <vt:lpstr>How do Natural Resources Influence Economic Growth?</vt:lpstr>
      <vt:lpstr>What is Entrepreneurship?</vt:lpstr>
      <vt:lpstr>What is Entrepreneurship?</vt:lpstr>
      <vt:lpstr>How does Entrepreneurship Influence Economic Growth?</vt:lpstr>
      <vt:lpstr>How is Economic Growth Measured?</vt:lpstr>
      <vt:lpstr>Gross Domestic Product</vt:lpstr>
      <vt:lpstr>Gross Domestic Product</vt:lpstr>
      <vt:lpstr>Standard of Living</vt:lpstr>
      <vt:lpstr>Summary</vt:lpstr>
      <vt:lpstr>PowerPoint Presentation</vt:lpstr>
    </vt:vector>
  </TitlesOfParts>
  <Company>Ansley Bennett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that Lead to Economic Growth</dc:title>
  <dc:creator>Ansley Bennett User</dc:creator>
  <cp:lastModifiedBy>Brittany Luke</cp:lastModifiedBy>
  <cp:revision>49</cp:revision>
  <dcterms:created xsi:type="dcterms:W3CDTF">2008-10-26T11:31:46Z</dcterms:created>
  <dcterms:modified xsi:type="dcterms:W3CDTF">2015-11-05T17:59:50Z</dcterms:modified>
</cp:coreProperties>
</file>